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2"/>
  </p:notesMasterIdLst>
  <p:sldIdLst>
    <p:sldId id="410" r:id="rId3"/>
    <p:sldId id="321" r:id="rId4"/>
    <p:sldId id="582" r:id="rId5"/>
    <p:sldId id="605" r:id="rId6"/>
    <p:sldId id="583" r:id="rId7"/>
    <p:sldId id="545" r:id="rId8"/>
    <p:sldId id="585" r:id="rId9"/>
    <p:sldId id="615" r:id="rId10"/>
    <p:sldId id="586" r:id="rId11"/>
    <p:sldId id="411" r:id="rId12"/>
    <p:sldId id="412" r:id="rId13"/>
    <p:sldId id="501" r:id="rId14"/>
    <p:sldId id="265" r:id="rId15"/>
    <p:sldId id="267" r:id="rId16"/>
    <p:sldId id="479" r:id="rId17"/>
    <p:sldId id="505" r:id="rId18"/>
    <p:sldId id="502" r:id="rId19"/>
    <p:sldId id="415" r:id="rId20"/>
    <p:sldId id="587" r:id="rId21"/>
    <p:sldId id="609" r:id="rId22"/>
    <p:sldId id="571" r:id="rId23"/>
    <p:sldId id="572" r:id="rId24"/>
    <p:sldId id="614" r:id="rId25"/>
    <p:sldId id="590" r:id="rId26"/>
    <p:sldId id="591" r:id="rId27"/>
    <p:sldId id="593" r:id="rId28"/>
    <p:sldId id="589" r:id="rId29"/>
    <p:sldId id="520" r:id="rId30"/>
    <p:sldId id="559" r:id="rId31"/>
    <p:sldId id="596" r:id="rId32"/>
    <p:sldId id="616" r:id="rId33"/>
    <p:sldId id="546" r:id="rId34"/>
    <p:sldId id="569" r:id="rId35"/>
    <p:sldId id="564" r:id="rId36"/>
    <p:sldId id="617" r:id="rId37"/>
    <p:sldId id="562" r:id="rId38"/>
    <p:sldId id="597" r:id="rId39"/>
    <p:sldId id="579" r:id="rId40"/>
    <p:sldId id="598" r:id="rId41"/>
    <p:sldId id="601" r:id="rId42"/>
    <p:sldId id="610" r:id="rId43"/>
    <p:sldId id="600" r:id="rId44"/>
    <p:sldId id="602" r:id="rId45"/>
    <p:sldId id="618" r:id="rId46"/>
    <p:sldId id="608" r:id="rId47"/>
    <p:sldId id="604" r:id="rId48"/>
    <p:sldId id="612" r:id="rId49"/>
    <p:sldId id="607" r:id="rId50"/>
    <p:sldId id="606" r:id="rId51"/>
    <p:sldId id="256" r:id="rId52"/>
    <p:sldId id="568" r:id="rId53"/>
    <p:sldId id="570" r:id="rId54"/>
    <p:sldId id="257" r:id="rId55"/>
    <p:sldId id="468" r:id="rId56"/>
    <p:sldId id="469" r:id="rId57"/>
    <p:sldId id="416" r:id="rId58"/>
    <p:sldId id="619" r:id="rId59"/>
    <p:sldId id="566" r:id="rId60"/>
    <p:sldId id="621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3CB4"/>
    <a:srgbClr val="66FFFF"/>
    <a:srgbClr val="0011FF"/>
    <a:srgbClr val="00B050"/>
    <a:srgbClr val="FF0066"/>
    <a:srgbClr val="004DFF"/>
    <a:srgbClr val="B4B000"/>
    <a:srgbClr val="0048FF"/>
    <a:srgbClr val="7F2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36" autoAdjust="0"/>
    <p:restoredTop sz="94660" autoAdjust="0"/>
  </p:normalViewPr>
  <p:slideViewPr>
    <p:cSldViewPr snapToGrid="0">
      <p:cViewPr varScale="1">
        <p:scale>
          <a:sx n="93" d="100"/>
          <a:sy n="93" d="100"/>
        </p:scale>
        <p:origin x="96" y="84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5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image" Target="../media/image59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10.emf"/><Relationship Id="rId4" Type="http://schemas.openxmlformats.org/officeDocument/2006/relationships/image" Target="../media/image23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C0C08-CE52-4F56-9781-E217F56F2777}" type="datetimeFigureOut">
              <a:rPr lang="en-US" smtClean="0"/>
              <a:t>1/20/2019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5645B-9EC2-4961-A2B4-E02F794C4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37AFE-F79C-41DF-9C3D-9527E55D6B42}" type="datetime1">
              <a:rPr lang="en-US" smtClean="0"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14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C9EB-F275-471F-A5FD-33574DFF8567}" type="datetime1">
              <a:rPr lang="en-US" smtClean="0"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22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3B0F5-BB86-41C3-8A47-0B0EBC62398B}" type="datetime1">
              <a:rPr lang="en-US" smtClean="0"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62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4CA0D-5791-427E-9996-45D02D495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2E2904-71A8-47DB-BB74-1184044060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C4F8F-D91E-4C35-8867-0914124D2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ECDC-D7F7-4F56-8C1A-34304209C90B}" type="datetimeFigureOut">
              <a:rPr lang="en-US" smtClean="0"/>
              <a:t>1/20/2019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4FCBA-04A4-48AD-B205-1D0632E3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CE6C9-7F4C-424B-8A12-8CD2E9C30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1C13-6FD6-4482-9AE2-F4C99622C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20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0CBE0-FAF9-4A8E-8F4C-1CFFEFD3F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AD901-37FE-4912-8233-D57033421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85814-B5F4-4185-8DB0-17C2F8678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ECDC-D7F7-4F56-8C1A-34304209C90B}" type="datetimeFigureOut">
              <a:rPr lang="en-US" smtClean="0"/>
              <a:t>1/20/2019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F5BD7-2BC5-4045-9EE9-A217EED1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2F006-AE67-4879-BD5C-41E1A67B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1C13-6FD6-4482-9AE2-F4C99622C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28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C2544-6A8E-4DFD-B648-B98BAECD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835F8-5CCC-46E4-908A-D5B73D917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08BF4-CB1E-4F85-A678-EC1539932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ECDC-D7F7-4F56-8C1A-34304209C90B}" type="datetimeFigureOut">
              <a:rPr lang="en-US" smtClean="0"/>
              <a:t>1/20/2019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7B76A-0C26-4993-9C09-34AE6E9AD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0AE4F-3CF9-49C6-8458-CDF125558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1C13-6FD6-4482-9AE2-F4C99622C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12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C5EBE-8D9F-4358-864D-8FBA1F23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EB364-57C7-4D14-A708-BEBEDD9ABE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0ED049-E1F6-4EE0-91E1-8DD36A894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9819C6-D573-45B9-8F0B-1F9FB3CC7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ECDC-D7F7-4F56-8C1A-34304209C90B}" type="datetimeFigureOut">
              <a:rPr lang="en-US" smtClean="0"/>
              <a:t>1/20/2019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64CDA-4F3D-46B3-A90A-5CAC37F0A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71362-F504-4494-9C32-99FCFE94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1C13-6FD6-4482-9AE2-F4C99622C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57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DA0BA-FAD5-437D-A98B-DDEEF53BB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D3CEF-5D7E-423D-A5B5-F1A60751E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68FD1-8F05-4B26-A8D7-E2CB96095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704A9-1371-4530-BF19-C98AD43248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9862EF-1509-4F0C-87F7-B560F3E94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6EB32C-736F-41CF-8A93-75F46F059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ECDC-D7F7-4F56-8C1A-34304209C90B}" type="datetimeFigureOut">
              <a:rPr lang="en-US" smtClean="0"/>
              <a:t>1/20/2019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A66B80-66E0-4D3A-9486-6C4BFBFC6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1188CD-3249-4CDC-BD11-811F349F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1C13-6FD6-4482-9AE2-F4C99622C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2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80928-14CF-4760-A336-1E19B4F7F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55E1D6-B8D7-4E99-883E-8B364064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ECDC-D7F7-4F56-8C1A-34304209C90B}" type="datetimeFigureOut">
              <a:rPr lang="en-US" smtClean="0"/>
              <a:t>1/20/2019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EBA006-2EF2-4883-BECC-3D1D65062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316ECE-1D28-41B9-A43B-B9621ACB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1C13-6FD6-4482-9AE2-F4C99622C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75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7D6DCB-668D-42C0-87BD-47C790E5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ECDC-D7F7-4F56-8C1A-34304209C90B}" type="datetimeFigureOut">
              <a:rPr lang="en-US" smtClean="0"/>
              <a:t>1/20/2019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712635-1DDB-43FE-9420-DB98B1D28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5694C-BC03-43B5-B459-2E377171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1C13-6FD6-4482-9AE2-F4C99622C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37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CE32A-A4D8-4C15-A162-749DF4D1C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08310-8AC2-4B5D-873B-80BA8BFF7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23805F-A008-4C07-947A-DBF1A41B5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34626-7149-4C56-B5D1-68A9DE6B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ECDC-D7F7-4F56-8C1A-34304209C90B}" type="datetimeFigureOut">
              <a:rPr lang="en-US" smtClean="0"/>
              <a:t>1/20/2019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A6BF5-837A-4B40-A73E-59FC9E66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84AB7-2741-411E-ADD2-0DF6D4F17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1C13-6FD6-4482-9AE2-F4C99622C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68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321BF-6118-415F-8D3C-64EF1485F60F}" type="datetime1">
              <a:rPr lang="en-US" smtClean="0"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27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80F57-9372-4D1E-9BF9-46FF2C077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AF9AB3-205E-4D77-964B-8180D94B2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40344B-2892-4366-8169-9C56C7871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CDA21-24BD-45B2-B369-54767CF85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ECDC-D7F7-4F56-8C1A-34304209C90B}" type="datetimeFigureOut">
              <a:rPr lang="en-US" smtClean="0"/>
              <a:t>1/20/2019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33889-6715-4337-9D5F-F2F711596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0C7C86-8238-47A0-BF9E-642288091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1C13-6FD6-4482-9AE2-F4C99622C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59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0907E-3A91-457F-96DD-DA6F88BA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CAD93-5D25-4FB3-84F2-D5BD29522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57751-8592-4CE7-B373-64ACE02D0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ECDC-D7F7-4F56-8C1A-34304209C90B}" type="datetimeFigureOut">
              <a:rPr lang="en-US" smtClean="0"/>
              <a:t>1/20/2019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8FFAD-FA77-44E8-B37B-8BFB07748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53ADA-0CE2-450E-863D-DAB05D202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1C13-6FD6-4482-9AE2-F4C99622C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01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4EDE44-8538-46AC-B821-EA62E01BAB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66041E-BAC4-4673-9C91-51881F976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EA977-57F4-4F70-9537-398CEA7C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ECDC-D7F7-4F56-8C1A-34304209C90B}" type="datetimeFigureOut">
              <a:rPr lang="en-US" smtClean="0"/>
              <a:t>1/20/2019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2D96F-9E05-4EFE-B934-5DB246A36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4D833-1165-4199-ACF0-4D8EE0BE5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1C13-6FD6-4482-9AE2-F4C99622C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9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B22E3-B3DE-486F-885E-B42097AA76C1}" type="datetime1">
              <a:rPr lang="en-US" smtClean="0"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1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0D0C-51A5-4904-B4F4-9E32FF74F29F}" type="datetime1">
              <a:rPr lang="en-US" smtClean="0"/>
              <a:t>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3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396D9-7E04-486F-A660-16DDCCD99DDA}" type="datetime1">
              <a:rPr lang="en-US" smtClean="0"/>
              <a:t>1/20/2019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0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12C7-BAAE-468E-899C-B3B1DFA45F74}" type="datetime1">
              <a:rPr lang="en-US" smtClean="0"/>
              <a:t>1/20/2019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58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76782-4636-45F3-916A-F391BB8E6271}" type="datetime1">
              <a:rPr lang="en-US" smtClean="0"/>
              <a:t>1/20/2019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80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842D-4088-4E4B-A6EC-828D9928E5E8}" type="datetime1">
              <a:rPr lang="en-US" smtClean="0"/>
              <a:t>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4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1FC5B-2D6B-4023-BF2C-35B50CA446C2}" type="datetime1">
              <a:rPr lang="en-US" smtClean="0"/>
              <a:t>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70FA7-5DEE-4067-B076-50BC493FD416}" type="datetime1">
              <a:rPr lang="en-US" smtClean="0"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A0D26-3F07-44B6-8721-5AA5B300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968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CFDCE0-82E3-4060-B795-C49BE82D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0D2BA-FE9B-474E-95C8-85588395A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B18BB-E256-4521-B199-B1944B50A2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0ECDC-D7F7-4F56-8C1A-34304209C90B}" type="datetimeFigureOut">
              <a:rPr lang="en-US" smtClean="0"/>
              <a:t>1/20/2019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9DD39-11EA-4F75-B53B-A4EB45557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E38B0-0A37-4E12-B501-5306EC1EE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D1C13-6FD6-4482-9AE2-F4C99622C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7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1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24.png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23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e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2.emf"/><Relationship Id="rId4" Type="http://schemas.openxmlformats.org/officeDocument/2006/relationships/image" Target="../media/image25.png"/><Relationship Id="rId9" Type="http://schemas.openxmlformats.org/officeDocument/2006/relationships/oleObject" Target="../embeddings/oleObject1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5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6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46.png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42.png"/><Relationship Id="rId5" Type="http://schemas.openxmlformats.org/officeDocument/2006/relationships/image" Target="../media/image51.png"/><Relationship Id="rId10" Type="http://schemas.openxmlformats.org/officeDocument/2006/relationships/image" Target="../media/image49.png"/><Relationship Id="rId4" Type="http://schemas.openxmlformats.org/officeDocument/2006/relationships/image" Target="../media/image41.png"/><Relationship Id="rId9" Type="http://schemas.openxmlformats.org/officeDocument/2006/relationships/image" Target="../media/image37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0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59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76.png"/><Relationship Id="rId3" Type="http://schemas.openxmlformats.org/officeDocument/2006/relationships/image" Target="../media/image46.png"/><Relationship Id="rId7" Type="http://schemas.openxmlformats.org/officeDocument/2006/relationships/image" Target="../media/image35.emf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42.png"/><Relationship Id="rId5" Type="http://schemas.openxmlformats.org/officeDocument/2006/relationships/image" Target="../media/image51.png"/><Relationship Id="rId15" Type="http://schemas.openxmlformats.org/officeDocument/2006/relationships/image" Target="../media/image78.png"/><Relationship Id="rId10" Type="http://schemas.openxmlformats.org/officeDocument/2006/relationships/image" Target="../media/image49.png"/><Relationship Id="rId4" Type="http://schemas.openxmlformats.org/officeDocument/2006/relationships/image" Target="../media/image41.png"/><Relationship Id="rId9" Type="http://schemas.openxmlformats.org/officeDocument/2006/relationships/image" Target="../media/image37.emf"/><Relationship Id="rId1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98.png"/><Relationship Id="rId4" Type="http://schemas.openxmlformats.org/officeDocument/2006/relationships/image" Target="../media/image97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E9E176-62FC-46EA-B157-9BA8FD924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81913" y="4727537"/>
            <a:ext cx="4510087" cy="21304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E0C34E-DC53-4B12-ACD2-46E4E2CE5F8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3012">
            <a:off x="497037" y="3567524"/>
            <a:ext cx="6197055" cy="568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6197" r="1" b="24529"/>
          <a:stretch/>
        </p:blipFill>
        <p:spPr>
          <a:xfrm>
            <a:off x="3649318" y="10"/>
            <a:ext cx="8542682" cy="2130463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7865" y="2815263"/>
            <a:ext cx="13010072" cy="120967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Experimentally defining the physiology of freshwater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ultramicrobacteria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acI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Actinobacterial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light utilization and peptide degradation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A35BC8-5E87-4E52-9B67-19C28BE184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10087" cy="213046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7787" y="447632"/>
            <a:ext cx="2692105" cy="1422357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Jeff Dwulit-Smith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Biophysics Program</a:t>
            </a:r>
          </a:p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Forest Lab	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8D1B6DA-FA99-4A3A-B405-44E3D9806068}"/>
              </a:ext>
            </a:extLst>
          </p:cNvPr>
          <p:cNvSpPr txBox="1">
            <a:spLocks/>
          </p:cNvSpPr>
          <p:nvPr/>
        </p:nvSpPr>
        <p:spPr>
          <a:xfrm>
            <a:off x="9087855" y="5422583"/>
            <a:ext cx="2446315" cy="911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Thesis Presentation</a:t>
            </a:r>
          </a:p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January 18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3801034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317" y="1645240"/>
            <a:ext cx="8563549" cy="3323486"/>
          </a:xfrm>
          <a:prstGeom prst="rect">
            <a:avLst/>
          </a:prstGeom>
          <a:ln w="50800"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716" y="1636244"/>
            <a:ext cx="8581395" cy="3330412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544584" y="146050"/>
            <a:ext cx="111071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Opsins are membrane-spanning bundles. </a:t>
            </a:r>
          </a:p>
        </p:txBody>
      </p:sp>
      <p:sp>
        <p:nvSpPr>
          <p:cNvPr id="22" name="CustomShape 4"/>
          <p:cNvSpPr/>
          <p:nvPr/>
        </p:nvSpPr>
        <p:spPr>
          <a:xfrm>
            <a:off x="1313387" y="979763"/>
            <a:ext cx="9505510" cy="97603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20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Eukaryotic               Bacterial                   </a:t>
            </a:r>
            <a:r>
              <a:rPr lang="en-US" sz="2000" u="sng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Archeal</a:t>
            </a:r>
            <a:r>
              <a:rPr lang="en-US" sz="20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Eubacterial          </a:t>
            </a:r>
            <a:r>
              <a:rPr lang="en-US" sz="16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stomShape 10"/>
          <p:cNvSpPr/>
          <p:nvPr/>
        </p:nvSpPr>
        <p:spPr>
          <a:xfrm>
            <a:off x="1448555" y="1566253"/>
            <a:ext cx="9026058" cy="3249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Rod cell discs (eye)          Inner membrane             Inner membrane           Inner membrane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stomShape 2"/>
          <p:cNvSpPr/>
          <p:nvPr/>
        </p:nvSpPr>
        <p:spPr>
          <a:xfrm>
            <a:off x="1312703" y="4454345"/>
            <a:ext cx="9750587" cy="1141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Bovine opsin            Xantho-opsin         Bacterio-opsin         Sensory opsin       </a:t>
            </a:r>
            <a:r>
              <a:rPr lang="en-US" sz="20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0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(1F88)</a:t>
            </a:r>
            <a:r>
              <a:rPr lang="en-US" sz="16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(3DDL)                            (1M0L)                             (1XIO)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959404"/>
              </p:ext>
            </p:extLst>
          </p:nvPr>
        </p:nvGraphicFramePr>
        <p:xfrm>
          <a:off x="7141609" y="5601923"/>
          <a:ext cx="2813657" cy="775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44" name="CS ChemDraw Drawing" r:id="rId5" imgW="2557149" imgH="705243" progId="ChemDraw.Document.6.0">
                  <p:embed/>
                </p:oleObj>
              </mc:Choice>
              <mc:Fallback>
                <p:oleObj name="CS ChemDraw Drawing" r:id="rId5" imgW="2557149" imgH="705243" progId="ChemDraw.Document.6.0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41609" y="5601923"/>
                        <a:ext cx="2813657" cy="775458"/>
                      </a:xfrm>
                      <a:prstGeom prst="rect">
                        <a:avLst/>
                      </a:prstGeom>
                      <a:ln w="381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10</a:t>
            </a:fld>
            <a:endParaRPr lang="en-US"/>
          </a:p>
        </p:txBody>
      </p:sp>
      <p:sp>
        <p:nvSpPr>
          <p:cNvPr id="20" name="Down Arrow 24">
            <a:extLst>
              <a:ext uri="{FF2B5EF4-FFF2-40B4-BE49-F238E27FC236}">
                <a16:creationId xmlns:a16="http://schemas.microsoft.com/office/drawing/2014/main" id="{B7989323-F319-45CA-84D1-CE142D37309E}"/>
              </a:ext>
            </a:extLst>
          </p:cNvPr>
          <p:cNvSpPr/>
          <p:nvPr/>
        </p:nvSpPr>
        <p:spPr>
          <a:xfrm rot="16200000">
            <a:off x="5962875" y="5298381"/>
            <a:ext cx="230917" cy="1317222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solidFill>
                <a:srgbClr val="003CB4"/>
              </a:solidFill>
            </a:endParaRPr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0C5D0C22-BC13-42D4-8CB3-82831E7B02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861045"/>
              </p:ext>
            </p:extLst>
          </p:nvPr>
        </p:nvGraphicFramePr>
        <p:xfrm>
          <a:off x="2795750" y="5606940"/>
          <a:ext cx="2253779" cy="769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45" name="CS ChemDraw Drawing" r:id="rId7" imgW="2066121" imgH="705243" progId="ChemDraw.Document.6.0">
                  <p:embed/>
                </p:oleObj>
              </mc:Choice>
              <mc:Fallback>
                <p:oleObj name="CS ChemDraw Drawing" r:id="rId7" imgW="2066121" imgH="705243" progId="ChemDraw.Document.6.0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95750" y="5606940"/>
                        <a:ext cx="2253779" cy="769161"/>
                      </a:xfrm>
                      <a:prstGeom prst="rect">
                        <a:avLst/>
                      </a:prstGeom>
                      <a:ln w="38100">
                        <a:solidFill>
                          <a:srgbClr val="FFFF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BB9418C5-5D60-4249-9F00-85916DB24D87}"/>
              </a:ext>
            </a:extLst>
          </p:cNvPr>
          <p:cNvSpPr txBox="1"/>
          <p:nvPr/>
        </p:nvSpPr>
        <p:spPr>
          <a:xfrm>
            <a:off x="3360884" y="643865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retinal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1E0F13-C522-48D3-8DF8-ACFC78E0F8F2}"/>
              </a:ext>
            </a:extLst>
          </p:cNvPr>
          <p:cNvSpPr txBox="1"/>
          <p:nvPr/>
        </p:nvSpPr>
        <p:spPr>
          <a:xfrm>
            <a:off x="7384469" y="6451084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retinal Schiff base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08B6F9-E4C1-40F0-895B-DEDD9C47F1D5}"/>
              </a:ext>
            </a:extLst>
          </p:cNvPr>
          <p:cNvSpPr txBox="1"/>
          <p:nvPr/>
        </p:nvSpPr>
        <p:spPr>
          <a:xfrm>
            <a:off x="10193310" y="2722537"/>
            <a:ext cx="1998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*Some organisms</a:t>
            </a:r>
          </a:p>
          <a:p>
            <a:pPr>
              <a:lnSpc>
                <a:spcPct val="100000"/>
              </a:lnSpc>
            </a:pP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retinal synthesis </a:t>
            </a:r>
          </a:p>
          <a:p>
            <a:pPr>
              <a:lnSpc>
                <a:spcPct val="100000"/>
              </a:lnSpc>
            </a:pP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vitamin A and/or structural opsin?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12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5" grpId="0"/>
      <p:bldP spid="36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569A597-2B6F-4C99-9C95-48997DE85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716" y="1636244"/>
            <a:ext cx="8581395" cy="3330412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544584" y="146050"/>
            <a:ext cx="111071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Rhodopsins are retinal-gated nanomachines.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6377586"/>
              </p:ext>
            </p:extLst>
          </p:nvPr>
        </p:nvGraphicFramePr>
        <p:xfrm>
          <a:off x="7193724" y="5523549"/>
          <a:ext cx="1998504" cy="928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90" name="CS ChemDraw Drawing" r:id="rId4" imgW="2067707" imgH="959766" progId="ChemDraw.Document.6.0">
                  <p:embed/>
                </p:oleObj>
              </mc:Choice>
              <mc:Fallback>
                <p:oleObj name="CS ChemDraw Drawing" r:id="rId4" imgW="2067707" imgH="959766" progId="ChemDraw.Document.6.0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93724" y="5523549"/>
                        <a:ext cx="1998504" cy="928644"/>
                      </a:xfrm>
                      <a:prstGeom prst="rect">
                        <a:avLst/>
                      </a:prstGeom>
                      <a:ln w="381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0414084" y="5554264"/>
            <a:ext cx="1585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*Eukaryotic is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11-cis.</a:t>
            </a:r>
          </a:p>
        </p:txBody>
      </p:sp>
      <p:sp>
        <p:nvSpPr>
          <p:cNvPr id="17" name="CustomShape 4"/>
          <p:cNvSpPr/>
          <p:nvPr/>
        </p:nvSpPr>
        <p:spPr>
          <a:xfrm>
            <a:off x="1313387" y="979763"/>
            <a:ext cx="9505510" cy="97603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20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Eukaryotic               Bacterial                   </a:t>
            </a:r>
            <a:r>
              <a:rPr lang="en-US" sz="2000" u="sng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Archeal</a:t>
            </a:r>
            <a:r>
              <a:rPr lang="en-US" sz="20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Eubacterial          </a:t>
            </a:r>
            <a:r>
              <a:rPr lang="en-US" sz="16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stomShape 10"/>
          <p:cNvSpPr/>
          <p:nvPr/>
        </p:nvSpPr>
        <p:spPr>
          <a:xfrm>
            <a:off x="1448555" y="1566253"/>
            <a:ext cx="9026058" cy="82934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Bovine rhodopsin            Xanthorhodopsin             </a:t>
            </a:r>
            <a:r>
              <a:rPr lang="en-US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Bacteriorhodpsin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Sensory rhodopsin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11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010E56-DD07-4511-BE79-456CD78866A3}"/>
              </a:ext>
            </a:extLst>
          </p:cNvPr>
          <p:cNvSpPr txBox="1"/>
          <p:nvPr/>
        </p:nvSpPr>
        <p:spPr>
          <a:xfrm>
            <a:off x="10336647" y="3188572"/>
            <a:ext cx="1817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*Also: Na+, Cl- pumps, cation channels</a:t>
            </a: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733E417A-D66F-4186-BDA7-0A5B825EC1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261925"/>
              </p:ext>
            </p:extLst>
          </p:nvPr>
        </p:nvGraphicFramePr>
        <p:xfrm>
          <a:off x="2704968" y="5579600"/>
          <a:ext cx="2515069" cy="693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91" name="CS ChemDraw Drawing" r:id="rId6" imgW="2557149" imgH="705243" progId="ChemDraw.Document.6.0">
                  <p:embed/>
                </p:oleObj>
              </mc:Choice>
              <mc:Fallback>
                <p:oleObj name="CS ChemDraw Drawing" r:id="rId6" imgW="2557149" imgH="705243" progId="ChemDraw.Document.6.0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733E417A-D66F-4186-BDA7-0A5B825EC1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04968" y="5579600"/>
                        <a:ext cx="2515069" cy="693166"/>
                      </a:xfrm>
                      <a:prstGeom prst="rect">
                        <a:avLst/>
                      </a:prstGeom>
                      <a:ln w="381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B7D951FD-2764-4B31-9355-27E4B51E7FAB}"/>
              </a:ext>
            </a:extLst>
          </p:cNvPr>
          <p:cNvSpPr txBox="1"/>
          <p:nvPr/>
        </p:nvSpPr>
        <p:spPr>
          <a:xfrm>
            <a:off x="2904665" y="6293919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all-trans Schiff</a:t>
            </a:r>
          </a:p>
        </p:txBody>
      </p:sp>
      <p:sp>
        <p:nvSpPr>
          <p:cNvPr id="32" name="Down Arrow 24">
            <a:extLst>
              <a:ext uri="{FF2B5EF4-FFF2-40B4-BE49-F238E27FC236}">
                <a16:creationId xmlns:a16="http://schemas.microsoft.com/office/drawing/2014/main" id="{09FC15BD-A6F7-4067-9E8C-5769375204EB}"/>
              </a:ext>
            </a:extLst>
          </p:cNvPr>
          <p:cNvSpPr/>
          <p:nvPr/>
        </p:nvSpPr>
        <p:spPr>
          <a:xfrm rot="16200000">
            <a:off x="6088880" y="5235807"/>
            <a:ext cx="230917" cy="1317222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solidFill>
                <a:srgbClr val="003CB4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FD2EF0-D482-46A2-87B9-9714B4D2F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841" y="5387000"/>
            <a:ext cx="1006967" cy="100393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C29BA43-60AD-4AD5-BC19-ACBDF1EC5BBC}"/>
              </a:ext>
            </a:extLst>
          </p:cNvPr>
          <p:cNvSpPr txBox="1"/>
          <p:nvPr/>
        </p:nvSpPr>
        <p:spPr>
          <a:xfrm>
            <a:off x="7404185" y="6476799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13-cis Schiff</a:t>
            </a:r>
          </a:p>
        </p:txBody>
      </p:sp>
      <p:sp>
        <p:nvSpPr>
          <p:cNvPr id="19" name="CustomShape 2">
            <a:extLst>
              <a:ext uri="{FF2B5EF4-FFF2-40B4-BE49-F238E27FC236}">
                <a16:creationId xmlns:a16="http://schemas.microsoft.com/office/drawing/2014/main" id="{434EFB63-E805-4E01-AA37-E76DCE240DF2}"/>
              </a:ext>
            </a:extLst>
          </p:cNvPr>
          <p:cNvSpPr/>
          <p:nvPr/>
        </p:nvSpPr>
        <p:spPr>
          <a:xfrm>
            <a:off x="1312703" y="4454345"/>
            <a:ext cx="9750587" cy="1141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Transducer                 H+ Pump                  H+ Pump            Transducer       </a:t>
            </a:r>
            <a:r>
              <a:rPr lang="en-US" sz="20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0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(1F88)</a:t>
            </a:r>
            <a:r>
              <a:rPr lang="en-US" sz="16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(3DDL)                            (1M0L)                             (1XIO)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7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0" grpId="0"/>
      <p:bldP spid="32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5257"/>
            <a:ext cx="1096327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Carotenoids are ubiquitous chromophores.</a:t>
            </a:r>
          </a:p>
        </p:txBody>
      </p:sp>
      <p:sp>
        <p:nvSpPr>
          <p:cNvPr id="7" name="Rectangle 6"/>
          <p:cNvSpPr/>
          <p:nvPr/>
        </p:nvSpPr>
        <p:spPr>
          <a:xfrm>
            <a:off x="5940685" y="1465163"/>
            <a:ext cx="6043353" cy="5288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6756" y="1825625"/>
            <a:ext cx="519393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Conjugated core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planarity and modifications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Versatile and advantageous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Protectants – light, radicals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Cofactors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Energy conduits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Membrane stabilizers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03346" y="5948297"/>
            <a:ext cx="3223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pittosporumxanthin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Japanese cheesewood seeds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5899142" y="4512685"/>
          <a:ext cx="5768975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801" name="CS ChemDraw Drawing" r:id="rId3" imgW="5769177" imgH="1467223" progId="ChemDraw.Document.6.0">
                  <p:embed/>
                </p:oleObj>
              </mc:Choice>
              <mc:Fallback>
                <p:oleObj name="CS ChemDraw Drawing" r:id="rId3" imgW="5769177" imgH="1467223" progId="ChemDraw.Document.6.0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99142" y="4512685"/>
                        <a:ext cx="5768975" cy="1466850"/>
                      </a:xfrm>
                      <a:prstGeom prst="rect">
                        <a:avLst/>
                      </a:prstGeom>
                      <a:ln w="38100">
                        <a:solidFill>
                          <a:srgbClr val="FFFF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6160452" y="1486735"/>
          <a:ext cx="5165725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802" name="CS ChemDraw Drawing" r:id="rId5" imgW="5165567" imgH="519122" progId="ChemDraw.Document.6.0">
                  <p:embed/>
                </p:oleObj>
              </mc:Choice>
              <mc:Fallback>
                <p:oleObj name="CS ChemDraw Drawing" r:id="rId5" imgW="5165567" imgH="519122" progId="ChemDraw.Document.6.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60452" y="1486735"/>
                        <a:ext cx="5165725" cy="519113"/>
                      </a:xfrm>
                      <a:prstGeom prst="rect">
                        <a:avLst/>
                      </a:prstGeom>
                      <a:ln w="381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317921" y="1965194"/>
            <a:ext cx="3121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lycopene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Tomatoes, fungi, bacteria,…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9169" y="3640797"/>
            <a:ext cx="4463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astaxanthin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Crustaceans, Summer-pheasant’s eye,….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6559716" y="2796561"/>
          <a:ext cx="4394200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803" name="CS ChemDraw Drawing" r:id="rId7" imgW="4394406" imgH="892424" progId="ChemDraw.Document.6.0">
                  <p:embed/>
                </p:oleObj>
              </mc:Choice>
              <mc:Fallback>
                <p:oleObj name="CS ChemDraw Drawing" r:id="rId7" imgW="4394406" imgH="892424" progId="ChemDraw.Document.6.0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59716" y="2796561"/>
                        <a:ext cx="4394200" cy="892175"/>
                      </a:xfrm>
                      <a:prstGeom prst="rect">
                        <a:avLst/>
                      </a:prstGeom>
                      <a:ln w="38100">
                        <a:solidFill>
                          <a:srgbClr val="FF33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13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239" y="1493249"/>
            <a:ext cx="6154009" cy="461074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6042487" y="1473885"/>
            <a:ext cx="6043353" cy="5288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868653"/>
              </p:ext>
            </p:extLst>
          </p:nvPr>
        </p:nvGraphicFramePr>
        <p:xfrm>
          <a:off x="323864" y="1514475"/>
          <a:ext cx="6187038" cy="464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52" name="CS ChemDraw Drawing" r:id="rId4" imgW="5439887" imgH="4082454" progId="ChemDraw.Document.6.0">
                  <p:embed/>
                </p:oleObj>
              </mc:Choice>
              <mc:Fallback>
                <p:oleObj name="CS ChemDraw Drawing" r:id="rId4" imgW="5439887" imgH="408245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864" y="1514475"/>
                        <a:ext cx="6187038" cy="4643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8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Carotenoid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conjugation creates color.</a:t>
            </a:r>
          </a:p>
        </p:txBody>
      </p:sp>
      <p:sp>
        <p:nvSpPr>
          <p:cNvPr id="8" name="Rectangle 7"/>
          <p:cNvSpPr/>
          <p:nvPr/>
        </p:nvSpPr>
        <p:spPr>
          <a:xfrm>
            <a:off x="7740318" y="1687690"/>
            <a:ext cx="3467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Apparent Color of Chromophore</a:t>
            </a:r>
          </a:p>
        </p:txBody>
      </p:sp>
      <p:sp>
        <p:nvSpPr>
          <p:cNvPr id="9" name="Freeform 8"/>
          <p:cNvSpPr>
            <a:spLocks noChangeAspect="1"/>
          </p:cNvSpPr>
          <p:nvPr/>
        </p:nvSpPr>
        <p:spPr>
          <a:xfrm>
            <a:off x="10868026" y="2284306"/>
            <a:ext cx="640320" cy="823617"/>
          </a:xfrm>
          <a:custGeom>
            <a:avLst/>
            <a:gdLst>
              <a:gd name="connsiteX0" fmla="*/ 0 w 3048000"/>
              <a:gd name="connsiteY0" fmla="*/ 2191170 h 2459672"/>
              <a:gd name="connsiteX1" fmla="*/ 857250 w 3048000"/>
              <a:gd name="connsiteY1" fmla="*/ 1686345 h 2459672"/>
              <a:gd name="connsiteX2" fmla="*/ 1247775 w 3048000"/>
              <a:gd name="connsiteY2" fmla="*/ 629070 h 2459672"/>
              <a:gd name="connsiteX3" fmla="*/ 1362075 w 3048000"/>
              <a:gd name="connsiteY3" fmla="*/ 571920 h 2459672"/>
              <a:gd name="connsiteX4" fmla="*/ 1552575 w 3048000"/>
              <a:gd name="connsiteY4" fmla="*/ 420 h 2459672"/>
              <a:gd name="connsiteX5" fmla="*/ 1743075 w 3048000"/>
              <a:gd name="connsiteY5" fmla="*/ 476670 h 2459672"/>
              <a:gd name="connsiteX6" fmla="*/ 1895475 w 3048000"/>
              <a:gd name="connsiteY6" fmla="*/ 324270 h 2459672"/>
              <a:gd name="connsiteX7" fmla="*/ 2276475 w 3048000"/>
              <a:gd name="connsiteY7" fmla="*/ 2276895 h 2459672"/>
              <a:gd name="connsiteX8" fmla="*/ 3048000 w 3048000"/>
              <a:gd name="connsiteY8" fmla="*/ 2391195 h 245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2459672">
                <a:moveTo>
                  <a:pt x="0" y="2191170"/>
                </a:moveTo>
                <a:cubicBezTo>
                  <a:pt x="324644" y="2068932"/>
                  <a:pt x="649288" y="1946695"/>
                  <a:pt x="857250" y="1686345"/>
                </a:cubicBezTo>
                <a:cubicBezTo>
                  <a:pt x="1065212" y="1425995"/>
                  <a:pt x="1163638" y="814807"/>
                  <a:pt x="1247775" y="629070"/>
                </a:cubicBezTo>
                <a:cubicBezTo>
                  <a:pt x="1331912" y="443333"/>
                  <a:pt x="1311275" y="676695"/>
                  <a:pt x="1362075" y="571920"/>
                </a:cubicBezTo>
                <a:cubicBezTo>
                  <a:pt x="1412875" y="467145"/>
                  <a:pt x="1489075" y="16295"/>
                  <a:pt x="1552575" y="420"/>
                </a:cubicBezTo>
                <a:cubicBezTo>
                  <a:pt x="1616075" y="-15455"/>
                  <a:pt x="1685925" y="422695"/>
                  <a:pt x="1743075" y="476670"/>
                </a:cubicBezTo>
                <a:cubicBezTo>
                  <a:pt x="1800225" y="530645"/>
                  <a:pt x="1806575" y="24233"/>
                  <a:pt x="1895475" y="324270"/>
                </a:cubicBezTo>
                <a:cubicBezTo>
                  <a:pt x="1984375" y="624307"/>
                  <a:pt x="2084388" y="1932408"/>
                  <a:pt x="2276475" y="2276895"/>
                </a:cubicBezTo>
                <a:cubicBezTo>
                  <a:pt x="2468562" y="2621382"/>
                  <a:pt x="2901950" y="2368970"/>
                  <a:pt x="3048000" y="2391195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315575" y="3136499"/>
            <a:ext cx="1238250" cy="437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425114" y="2268526"/>
            <a:ext cx="7649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phytoene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10320337" y="2059578"/>
            <a:ext cx="4764" cy="10840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109385" y="5989777"/>
            <a:ext cx="439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http://plantphys.info/plant_physiology/light.shtml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62275" y="1230869"/>
            <a:ext cx="122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Phytoene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43225" y="2307194"/>
            <a:ext cx="1244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Lycopene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82899" y="3366101"/>
            <a:ext cx="153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-carotene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1599" y="5450444"/>
            <a:ext cx="147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Zeaxanthin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73674" y="5907644"/>
            <a:ext cx="90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Lutein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13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D94431-909C-4BEE-AFF1-FD78B95E58A2}"/>
              </a:ext>
            </a:extLst>
          </p:cNvPr>
          <p:cNvSpPr txBox="1"/>
          <p:nvPr/>
        </p:nvSpPr>
        <p:spPr>
          <a:xfrm>
            <a:off x="10229850" y="3105545"/>
            <a:ext cx="13869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200                   300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F30F0B-B221-42A9-B58C-55D69985032E}"/>
              </a:ext>
            </a:extLst>
          </p:cNvPr>
          <p:cNvCxnSpPr/>
          <p:nvPr/>
        </p:nvCxnSpPr>
        <p:spPr>
          <a:xfrm>
            <a:off x="10425113" y="3136499"/>
            <a:ext cx="0" cy="4723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354E72-CA0E-4BDF-ABD3-E734F687E162}"/>
              </a:ext>
            </a:extLst>
          </p:cNvPr>
          <p:cNvCxnSpPr/>
          <p:nvPr/>
        </p:nvCxnSpPr>
        <p:spPr>
          <a:xfrm>
            <a:off x="11249036" y="3136495"/>
            <a:ext cx="0" cy="4723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359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239" y="1499257"/>
            <a:ext cx="6154009" cy="461074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437" y="1495906"/>
            <a:ext cx="6146800" cy="461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79" y="18299"/>
            <a:ext cx="1182008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Carotenoids compliment other chromophores.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73383" y="4357427"/>
            <a:ext cx="16779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most rhodopsins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042487" y="1473885"/>
            <a:ext cx="6043353" cy="5288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ontent Placeholder 13"/>
          <p:cNvSpPr txBox="1">
            <a:spLocks/>
          </p:cNvSpPr>
          <p:nvPr/>
        </p:nvSpPr>
        <p:spPr>
          <a:xfrm>
            <a:off x="6296025" y="1625600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8353042" y="4569414"/>
            <a:ext cx="1085598" cy="746383"/>
          </a:xfrm>
          <a:custGeom>
            <a:avLst/>
            <a:gdLst>
              <a:gd name="connsiteX0" fmla="*/ 0 w 1367246"/>
              <a:gd name="connsiteY0" fmla="*/ 1280160 h 1280160"/>
              <a:gd name="connsiteX1" fmla="*/ 653143 w 1367246"/>
              <a:gd name="connsiteY1" fmla="*/ 0 h 1280160"/>
              <a:gd name="connsiteX2" fmla="*/ 1367246 w 1367246"/>
              <a:gd name="connsiteY2" fmla="*/ 128016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7246" h="1280160">
                <a:moveTo>
                  <a:pt x="0" y="1280160"/>
                </a:moveTo>
                <a:cubicBezTo>
                  <a:pt x="212634" y="640080"/>
                  <a:pt x="425269" y="0"/>
                  <a:pt x="653143" y="0"/>
                </a:cubicBezTo>
                <a:cubicBezTo>
                  <a:pt x="881017" y="0"/>
                  <a:pt x="1242423" y="1088571"/>
                  <a:pt x="1367246" y="1280160"/>
                </a:cubicBezTo>
              </a:path>
            </a:pathLst>
          </a:cu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4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560267"/>
              </p:ext>
            </p:extLst>
          </p:nvPr>
        </p:nvGraphicFramePr>
        <p:xfrm>
          <a:off x="323864" y="1514475"/>
          <a:ext cx="6187038" cy="464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99" name="CS ChemDraw Drawing" r:id="rId5" imgW="5439887" imgH="4082454" progId="ChemDraw.Document.6.0">
                  <p:embed/>
                </p:oleObj>
              </mc:Choice>
              <mc:Fallback>
                <p:oleObj name="CS ChemDraw Drawing" r:id="rId5" imgW="5439887" imgH="4082454" progId="ChemDraw.Document.6.0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3864" y="1514475"/>
                        <a:ext cx="6187038" cy="4643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64"/>
          <p:cNvSpPr txBox="1"/>
          <p:nvPr/>
        </p:nvSpPr>
        <p:spPr>
          <a:xfrm>
            <a:off x="2962275" y="1230869"/>
            <a:ext cx="122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Phytoene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943225" y="2307194"/>
            <a:ext cx="1244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Lycopene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882899" y="3366101"/>
            <a:ext cx="153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-carotene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0759981" y="4095213"/>
            <a:ext cx="82645" cy="314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Freeform 8"/>
          <p:cNvSpPr>
            <a:spLocks noChangeAspect="1"/>
          </p:cNvSpPr>
          <p:nvPr/>
        </p:nvSpPr>
        <p:spPr>
          <a:xfrm>
            <a:off x="10868026" y="2284306"/>
            <a:ext cx="640320" cy="823617"/>
          </a:xfrm>
          <a:custGeom>
            <a:avLst/>
            <a:gdLst>
              <a:gd name="connsiteX0" fmla="*/ 0 w 3048000"/>
              <a:gd name="connsiteY0" fmla="*/ 2191170 h 2459672"/>
              <a:gd name="connsiteX1" fmla="*/ 857250 w 3048000"/>
              <a:gd name="connsiteY1" fmla="*/ 1686345 h 2459672"/>
              <a:gd name="connsiteX2" fmla="*/ 1247775 w 3048000"/>
              <a:gd name="connsiteY2" fmla="*/ 629070 h 2459672"/>
              <a:gd name="connsiteX3" fmla="*/ 1362075 w 3048000"/>
              <a:gd name="connsiteY3" fmla="*/ 571920 h 2459672"/>
              <a:gd name="connsiteX4" fmla="*/ 1552575 w 3048000"/>
              <a:gd name="connsiteY4" fmla="*/ 420 h 2459672"/>
              <a:gd name="connsiteX5" fmla="*/ 1743075 w 3048000"/>
              <a:gd name="connsiteY5" fmla="*/ 476670 h 2459672"/>
              <a:gd name="connsiteX6" fmla="*/ 1895475 w 3048000"/>
              <a:gd name="connsiteY6" fmla="*/ 324270 h 2459672"/>
              <a:gd name="connsiteX7" fmla="*/ 2276475 w 3048000"/>
              <a:gd name="connsiteY7" fmla="*/ 2276895 h 2459672"/>
              <a:gd name="connsiteX8" fmla="*/ 3048000 w 3048000"/>
              <a:gd name="connsiteY8" fmla="*/ 2391195 h 245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2459672">
                <a:moveTo>
                  <a:pt x="0" y="2191170"/>
                </a:moveTo>
                <a:cubicBezTo>
                  <a:pt x="324644" y="2068932"/>
                  <a:pt x="649288" y="1946695"/>
                  <a:pt x="857250" y="1686345"/>
                </a:cubicBezTo>
                <a:cubicBezTo>
                  <a:pt x="1065212" y="1425995"/>
                  <a:pt x="1163638" y="814807"/>
                  <a:pt x="1247775" y="629070"/>
                </a:cubicBezTo>
                <a:cubicBezTo>
                  <a:pt x="1331912" y="443333"/>
                  <a:pt x="1311275" y="676695"/>
                  <a:pt x="1362075" y="571920"/>
                </a:cubicBezTo>
                <a:cubicBezTo>
                  <a:pt x="1412875" y="467145"/>
                  <a:pt x="1489075" y="16295"/>
                  <a:pt x="1552575" y="420"/>
                </a:cubicBezTo>
                <a:cubicBezTo>
                  <a:pt x="1616075" y="-15455"/>
                  <a:pt x="1685925" y="422695"/>
                  <a:pt x="1743075" y="476670"/>
                </a:cubicBezTo>
                <a:cubicBezTo>
                  <a:pt x="1800225" y="530645"/>
                  <a:pt x="1806575" y="24233"/>
                  <a:pt x="1895475" y="324270"/>
                </a:cubicBezTo>
                <a:cubicBezTo>
                  <a:pt x="1984375" y="624307"/>
                  <a:pt x="2084388" y="1932408"/>
                  <a:pt x="2276475" y="2276895"/>
                </a:cubicBezTo>
                <a:cubicBezTo>
                  <a:pt x="2468562" y="2621382"/>
                  <a:pt x="2901950" y="2368970"/>
                  <a:pt x="3048000" y="2391195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10315575" y="3136499"/>
            <a:ext cx="1238250" cy="437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0229850" y="3105545"/>
            <a:ext cx="13869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200                   300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10425113" y="3136499"/>
            <a:ext cx="0" cy="4723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1249036" y="3136495"/>
            <a:ext cx="0" cy="4723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10425114" y="2268526"/>
            <a:ext cx="7649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phytoene</a:t>
            </a:r>
          </a:p>
        </p:txBody>
      </p:sp>
      <p:cxnSp>
        <p:nvCxnSpPr>
          <p:cNvPr id="80" name="Straight Connector 79"/>
          <p:cNvCxnSpPr/>
          <p:nvPr/>
        </p:nvCxnSpPr>
        <p:spPr>
          <a:xfrm flipH="1">
            <a:off x="10320337" y="2059578"/>
            <a:ext cx="4764" cy="10840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7740318" y="1687690"/>
            <a:ext cx="3467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Apparent Color of Chromophore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14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826584-B556-469A-BBC2-91E48D8098BA}"/>
              </a:ext>
            </a:extLst>
          </p:cNvPr>
          <p:cNvSpPr txBox="1"/>
          <p:nvPr/>
        </p:nvSpPr>
        <p:spPr>
          <a:xfrm>
            <a:off x="7109385" y="5989777"/>
            <a:ext cx="439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http://plantphys.info/plant_physiology/light.shtml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8F5DE2-B062-47C8-894E-C00411558854}"/>
              </a:ext>
            </a:extLst>
          </p:cNvPr>
          <p:cNvSpPr txBox="1"/>
          <p:nvPr/>
        </p:nvSpPr>
        <p:spPr>
          <a:xfrm>
            <a:off x="5273674" y="5907644"/>
            <a:ext cx="90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Lutein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666013-278F-427B-BC0A-A474DDFD3EA3}"/>
              </a:ext>
            </a:extLst>
          </p:cNvPr>
          <p:cNvSpPr txBox="1"/>
          <p:nvPr/>
        </p:nvSpPr>
        <p:spPr>
          <a:xfrm>
            <a:off x="101599" y="5450444"/>
            <a:ext cx="147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Zeaxanthin</a:t>
            </a:r>
          </a:p>
        </p:txBody>
      </p:sp>
    </p:spTree>
    <p:extLst>
      <p:ext uri="{BB962C8B-B14F-4D97-AF65-F5344CB8AC3E}">
        <p14:creationId xmlns:p14="http://schemas.microsoft.com/office/powerpoint/2010/main" val="134874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 animBg="1"/>
      <p:bldP spid="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6359" y="1748670"/>
            <a:ext cx="10057342" cy="38171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2282" y="5344894"/>
            <a:ext cx="470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Photosystem carotenoids + chlorophyll 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28" y="54865"/>
            <a:ext cx="11280747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Carotenoids can be energy transfer antennae.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198" y="1504277"/>
            <a:ext cx="2874338" cy="392443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99224" y="5354726"/>
            <a:ext cx="3768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Xanthorhodopsin + salinixanthin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013626" y="2785283"/>
            <a:ext cx="1528736" cy="55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693793"/>
              </p:ext>
            </p:extLst>
          </p:nvPr>
        </p:nvGraphicFramePr>
        <p:xfrm>
          <a:off x="9014366" y="2784455"/>
          <a:ext cx="1528736" cy="551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23" name="CS ChemDraw Drawing" r:id="rId5" imgW="2066121" imgH="705243" progId="ChemDraw.Document.6.0">
                  <p:embed/>
                </p:oleObj>
              </mc:Choice>
              <mc:Fallback>
                <p:oleObj name="CS ChemDraw Drawing" r:id="rId5" imgW="2066121" imgH="705243" progId="ChemDraw.Document.6.0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14366" y="2784455"/>
                        <a:ext cx="1528736" cy="551981"/>
                      </a:xfrm>
                      <a:prstGeom prst="rect">
                        <a:avLst/>
                      </a:prstGeom>
                      <a:ln w="38100">
                        <a:solidFill>
                          <a:srgbClr val="FFFF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own Arrow 14"/>
          <p:cNvSpPr/>
          <p:nvPr/>
        </p:nvSpPr>
        <p:spPr>
          <a:xfrm rot="8567159">
            <a:off x="7891488" y="3079505"/>
            <a:ext cx="152513" cy="1328880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solidFill>
                <a:srgbClr val="003C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own Arrow 14"/>
          <p:cNvSpPr/>
          <p:nvPr/>
        </p:nvSpPr>
        <p:spPr>
          <a:xfrm rot="12615889">
            <a:off x="1874701" y="3823129"/>
            <a:ext cx="157235" cy="532568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solidFill>
                <a:srgbClr val="003C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Down Arrow 14"/>
          <p:cNvSpPr/>
          <p:nvPr/>
        </p:nvSpPr>
        <p:spPr>
          <a:xfrm rot="12615889">
            <a:off x="3468265" y="3839811"/>
            <a:ext cx="157235" cy="532568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solidFill>
                <a:srgbClr val="003C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Down Arrow 14"/>
          <p:cNvSpPr/>
          <p:nvPr/>
        </p:nvSpPr>
        <p:spPr>
          <a:xfrm rot="12615889">
            <a:off x="1340783" y="3669402"/>
            <a:ext cx="157235" cy="532568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solidFill>
                <a:srgbClr val="003C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49886" y="3845844"/>
            <a:ext cx="1982039" cy="1437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603993"/>
              </p:ext>
            </p:extLst>
          </p:nvPr>
        </p:nvGraphicFramePr>
        <p:xfrm>
          <a:off x="4150626" y="3850543"/>
          <a:ext cx="1990266" cy="141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24" name="CS ChemDraw Drawing" r:id="rId7" imgW="4108643" imgH="2912214" progId="ChemDraw.Document.6.0">
                  <p:embed/>
                </p:oleObj>
              </mc:Choice>
              <mc:Fallback>
                <p:oleObj name="CS ChemDraw Drawing" r:id="rId7" imgW="4108643" imgH="2912214" progId="ChemDraw.Document.6.0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50626" y="3850543"/>
                        <a:ext cx="1990266" cy="1410412"/>
                      </a:xfrm>
                      <a:prstGeom prst="rect">
                        <a:avLst/>
                      </a:prstGeom>
                      <a:ln w="38100">
                        <a:solidFill>
                          <a:schemeClr val="accent6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037774" y="5614288"/>
            <a:ext cx="2433619" cy="584747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pPr algn="ctr"/>
            <a:r>
              <a:rPr lang="en-US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Mazor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(2015) </a:t>
            </a:r>
            <a:r>
              <a:rPr lang="en-US" sz="16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ELife</a:t>
            </a:r>
            <a:endParaRPr lang="en-US" sz="16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(2Y28)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64425" y="5614015"/>
            <a:ext cx="2965816" cy="584747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pPr algn="ctr"/>
            <a:r>
              <a:rPr lang="en-US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Balashov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(2005)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  <a:p>
            <a:pPr algn="ctr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(3DDL)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15</a:t>
            </a:fld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03E0562-810F-4960-A183-D1A7840B4A81}"/>
              </a:ext>
            </a:extLst>
          </p:cNvPr>
          <p:cNvSpPr/>
          <p:nvPr/>
        </p:nvSpPr>
        <p:spPr>
          <a:xfrm>
            <a:off x="7700705" y="4337439"/>
            <a:ext cx="4191905" cy="1044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BEC348DA-88DA-4A66-91A4-D3466EFFC9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1186378"/>
              </p:ext>
            </p:extLst>
          </p:nvPr>
        </p:nvGraphicFramePr>
        <p:xfrm>
          <a:off x="7713429" y="4344852"/>
          <a:ext cx="4179182" cy="1027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925" name="CS ChemDraw Drawing" r:id="rId9" imgW="5456801" imgH="1342082" progId="ChemDraw.Document.6.0">
                  <p:embed/>
                </p:oleObj>
              </mc:Choice>
              <mc:Fallback>
                <p:oleObj name="CS ChemDraw Drawing" r:id="rId9" imgW="5456801" imgH="1342082" progId="ChemDraw.Document.6.0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713429" y="4344852"/>
                        <a:ext cx="4179182" cy="1027468"/>
                      </a:xfrm>
                      <a:prstGeom prst="rect">
                        <a:avLst/>
                      </a:prstGeom>
                      <a:ln w="38100">
                        <a:solidFill>
                          <a:srgbClr val="D3685D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Down Arrow 14">
            <a:extLst>
              <a:ext uri="{FF2B5EF4-FFF2-40B4-BE49-F238E27FC236}">
                <a16:creationId xmlns:a16="http://schemas.microsoft.com/office/drawing/2014/main" id="{B5E9E33D-654A-49D6-9602-25EE6DDB30CC}"/>
              </a:ext>
            </a:extLst>
          </p:cNvPr>
          <p:cNvSpPr/>
          <p:nvPr/>
        </p:nvSpPr>
        <p:spPr>
          <a:xfrm rot="17582694">
            <a:off x="7648040" y="2842744"/>
            <a:ext cx="152389" cy="436774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solidFill>
                <a:srgbClr val="003C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38943E4-7DD8-423F-9589-D6C6ACA41919}"/>
              </a:ext>
            </a:extLst>
          </p:cNvPr>
          <p:cNvGrpSpPr/>
          <p:nvPr/>
        </p:nvGrpSpPr>
        <p:grpSpPr>
          <a:xfrm>
            <a:off x="396878" y="2396605"/>
            <a:ext cx="2896856" cy="718920"/>
            <a:chOff x="650306" y="1505065"/>
            <a:chExt cx="2896856" cy="7189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4080C69-4F83-41DE-9612-4BE52B45CEBA}"/>
                </a:ext>
              </a:extLst>
            </p:cNvPr>
            <p:cNvSpPr/>
            <p:nvPr/>
          </p:nvSpPr>
          <p:spPr>
            <a:xfrm>
              <a:off x="650306" y="1505065"/>
              <a:ext cx="2896856" cy="718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0" tIns="45706" rIns="91410" bIns="45706" rtlCol="0" anchor="ctr"/>
            <a:lstStyle/>
            <a:p>
              <a:pPr algn="ctr"/>
              <a:endParaRPr lang="en-US" dirty="0"/>
            </a:p>
          </p:txBody>
        </p:sp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5CE1C0D4-4592-4C90-8D6D-4FFA66A11F5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79546217"/>
                </p:ext>
              </p:extLst>
            </p:nvPr>
          </p:nvGraphicFramePr>
          <p:xfrm>
            <a:off x="685381" y="1541362"/>
            <a:ext cx="2861501" cy="6620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926" name="CS ChemDraw Drawing" r:id="rId11" imgW="3855280" imgH="892424" progId="ChemDraw.Document.6.0">
                    <p:embed/>
                  </p:oleObj>
                </mc:Choice>
                <mc:Fallback>
                  <p:oleObj name="CS ChemDraw Drawing" r:id="rId11" imgW="3855280" imgH="892424" progId="ChemDraw.Document.6.0">
                    <p:embed/>
                    <p:pic>
                      <p:nvPicPr>
                        <p:cNvPr id="53" name="Object 52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85381" y="1541362"/>
                          <a:ext cx="2861501" cy="662069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FF99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84663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774" y="253270"/>
            <a:ext cx="1203762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There are limits on work in acI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Actinobacteria.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2866" y="1825625"/>
            <a:ext cx="589264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</a:p>
          <a:p>
            <a:pPr lvl="1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can’t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physically distinguish clades</a:t>
            </a:r>
          </a:p>
          <a:p>
            <a:pPr lvl="1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can’t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axenically culture any acI</a:t>
            </a:r>
          </a:p>
          <a:p>
            <a:pPr lvl="1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can’t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produce synthetic lake water</a:t>
            </a:r>
          </a:p>
          <a:p>
            <a:pPr lvl="1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can’t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produce cell-free lake water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Genes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aren't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sufficient evidence!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Sequencing and bioinformatics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Heterologous work in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E. coli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5AFFA-0B7E-4C6F-8CCE-28CFC120B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676" y="2040498"/>
            <a:ext cx="4823868" cy="4315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929E4A-4B53-4CFD-8AA7-4BD5BB0FE953}"/>
              </a:ext>
            </a:extLst>
          </p:cNvPr>
          <p:cNvSpPr txBox="1"/>
          <p:nvPr/>
        </p:nvSpPr>
        <p:spPr>
          <a:xfrm>
            <a:off x="6265395" y="1578833"/>
            <a:ext cx="5610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acI Gene Clusters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D99A47-136F-4171-98C0-61A15EE38753}"/>
              </a:ext>
            </a:extLst>
          </p:cNvPr>
          <p:cNvSpPr/>
          <p:nvPr/>
        </p:nvSpPr>
        <p:spPr>
          <a:xfrm>
            <a:off x="8247040" y="6356350"/>
            <a:ext cx="23278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Dwulit-Smith et al. (2018)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AEM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eft Bracket 8">
            <a:extLst>
              <a:ext uri="{FF2B5EF4-FFF2-40B4-BE49-F238E27FC236}">
                <a16:creationId xmlns:a16="http://schemas.microsoft.com/office/drawing/2014/main" id="{765B412E-7072-49EA-A360-FD401EFD8C6C}"/>
              </a:ext>
            </a:extLst>
          </p:cNvPr>
          <p:cNvSpPr/>
          <p:nvPr/>
        </p:nvSpPr>
        <p:spPr>
          <a:xfrm>
            <a:off x="6197327" y="1664335"/>
            <a:ext cx="136136" cy="4793585"/>
          </a:xfrm>
          <a:prstGeom prst="leftBracket">
            <a:avLst>
              <a:gd name="adj" fmla="val 20686"/>
            </a:avLst>
          </a:prstGeom>
          <a:ln w="635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6AA66B-8253-43EE-8650-2A2605FC7CCE}"/>
              </a:ext>
            </a:extLst>
          </p:cNvPr>
          <p:cNvCxnSpPr>
            <a:cxnSpLocks/>
          </p:cNvCxnSpPr>
          <p:nvPr/>
        </p:nvCxnSpPr>
        <p:spPr>
          <a:xfrm>
            <a:off x="5567722" y="5492261"/>
            <a:ext cx="629605" cy="0"/>
          </a:xfrm>
          <a:prstGeom prst="line">
            <a:avLst/>
          </a:prstGeom>
          <a:ln w="635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000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1009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Carotenoid Synthesis and Utilization Cassette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7314622" y="4338549"/>
          <a:ext cx="4699114" cy="1155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64" name="CS ChemDraw Drawing" r:id="rId3" imgW="5456801" imgH="1342082" progId="ChemDraw.Document.6.0">
                  <p:embed/>
                </p:oleObj>
              </mc:Choice>
              <mc:Fallback>
                <p:oleObj name="CS ChemDraw Drawing" r:id="rId3" imgW="5456801" imgH="1342082" progId="ChemDraw.Document.6.0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14622" y="4338549"/>
                        <a:ext cx="4699114" cy="1155294"/>
                      </a:xfrm>
                      <a:prstGeom prst="rect">
                        <a:avLst/>
                      </a:prstGeom>
                      <a:ln w="38100">
                        <a:solidFill>
                          <a:srgbClr val="D3685D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/>
          </p:nvPr>
        </p:nvGraphicFramePr>
        <p:xfrm>
          <a:off x="9099319" y="2825950"/>
          <a:ext cx="2685760" cy="916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65" name="CS ChemDraw Drawing" r:id="rId5" imgW="2066121" imgH="705243" progId="ChemDraw.Document.6.0">
                  <p:embed/>
                </p:oleObj>
              </mc:Choice>
              <mc:Fallback>
                <p:oleObj name="CS ChemDraw Drawing" r:id="rId5" imgW="2066121" imgH="705243" progId="ChemDraw.Document.6.0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99319" y="2825950"/>
                        <a:ext cx="2685760" cy="916586"/>
                      </a:xfrm>
                      <a:prstGeom prst="rect">
                        <a:avLst/>
                      </a:prstGeom>
                      <a:ln w="38100">
                        <a:solidFill>
                          <a:srgbClr val="FFFF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17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9C74A7-23E1-4B06-B61C-5565481A3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4622" y="1850042"/>
            <a:ext cx="1410626" cy="189915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86F9A3-A5C0-427D-B246-8367291D75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21" y="1600253"/>
            <a:ext cx="6608038" cy="382296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AAA77B-868C-452B-A04A-6BA1884C0D25}"/>
              </a:ext>
            </a:extLst>
          </p:cNvPr>
          <p:cNvCxnSpPr>
            <a:cxnSpLocks/>
          </p:cNvCxnSpPr>
          <p:nvPr/>
        </p:nvCxnSpPr>
        <p:spPr>
          <a:xfrm flipV="1">
            <a:off x="369265" y="1829302"/>
            <a:ext cx="6686855" cy="163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AD46C74-7166-4DB0-9C1D-AB2547525EDB}"/>
              </a:ext>
            </a:extLst>
          </p:cNvPr>
          <p:cNvSpPr txBox="1"/>
          <p:nvPr/>
        </p:nvSpPr>
        <p:spPr>
          <a:xfrm>
            <a:off x="9933085" y="3757220"/>
            <a:ext cx="101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retinal?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B71866-E065-4866-A6DA-F4DCA900921F}"/>
              </a:ext>
            </a:extLst>
          </p:cNvPr>
          <p:cNvSpPr txBox="1"/>
          <p:nvPr/>
        </p:nvSpPr>
        <p:spPr>
          <a:xfrm>
            <a:off x="8515969" y="5523500"/>
            <a:ext cx="2505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complex carotenoid?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8898C5-8977-429A-B2A5-79A6ED3C8335}"/>
              </a:ext>
            </a:extLst>
          </p:cNvPr>
          <p:cNvSpPr txBox="1"/>
          <p:nvPr/>
        </p:nvSpPr>
        <p:spPr>
          <a:xfrm>
            <a:off x="7592839" y="375722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opsin?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3441EC-C0A5-49BD-86B7-831329155EFF}"/>
              </a:ext>
            </a:extLst>
          </p:cNvPr>
          <p:cNvSpPr txBox="1"/>
          <p:nvPr/>
        </p:nvSpPr>
        <p:spPr>
          <a:xfrm>
            <a:off x="1278969" y="5500815"/>
            <a:ext cx="4207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*No clade C genome ever contains acI-</a:t>
            </a:r>
            <a:r>
              <a:rPr lang="en-US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Blh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A72857-A9FA-4260-BBF6-BA6C7CB44FFF}"/>
              </a:ext>
            </a:extLst>
          </p:cNvPr>
          <p:cNvSpPr txBox="1"/>
          <p:nvPr/>
        </p:nvSpPr>
        <p:spPr>
          <a:xfrm>
            <a:off x="4267199" y="3912369"/>
            <a:ext cx="29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395DB5-B8CB-4715-BDDB-28C80D63EA97}"/>
              </a:ext>
            </a:extLst>
          </p:cNvPr>
          <p:cNvSpPr txBox="1"/>
          <p:nvPr/>
        </p:nvSpPr>
        <p:spPr>
          <a:xfrm>
            <a:off x="3052114" y="5110979"/>
            <a:ext cx="29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0825CD-407D-4147-9570-E6B5D1BF96C5}"/>
              </a:ext>
            </a:extLst>
          </p:cNvPr>
          <p:cNvSpPr/>
          <p:nvPr/>
        </p:nvSpPr>
        <p:spPr>
          <a:xfrm>
            <a:off x="2036004" y="6009834"/>
            <a:ext cx="23278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Dwulit-Smith et al. (2018)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AEM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244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EBB33D-8BF3-4B30-B248-3468577E7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629" y="825631"/>
            <a:ext cx="4787809" cy="55028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45D0B2-6505-4F05-B5B8-891E2B30D7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65" y="155517"/>
            <a:ext cx="4720448" cy="654696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264988" y="5838328"/>
            <a:ext cx="144780" cy="14831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815408" y="3871037"/>
            <a:ext cx="144780" cy="148312"/>
          </a:xfrm>
          <a:prstGeom prst="ellipse">
            <a:avLst/>
          </a:prstGeom>
          <a:solidFill>
            <a:srgbClr val="ED62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350078" y="4735952"/>
            <a:ext cx="144780" cy="148312"/>
          </a:xfrm>
          <a:prstGeom prst="ellipse">
            <a:avLst/>
          </a:prstGeom>
          <a:solidFill>
            <a:srgbClr val="BFBB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63718" y="1123608"/>
            <a:ext cx="144780" cy="148312"/>
          </a:xfrm>
          <a:prstGeom prst="ellipse">
            <a:avLst/>
          </a:prstGeom>
          <a:solidFill>
            <a:srgbClr val="2DBC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36108" y="1992353"/>
            <a:ext cx="144780" cy="148312"/>
          </a:xfrm>
          <a:prstGeom prst="ellipse">
            <a:avLst/>
          </a:prstGeom>
          <a:solidFill>
            <a:srgbClr val="00C2BE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63718" y="237857"/>
            <a:ext cx="144780" cy="14831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691332" y="2114551"/>
            <a:ext cx="144780" cy="148312"/>
          </a:xfrm>
          <a:prstGeom prst="ellipse">
            <a:avLst/>
          </a:prstGeom>
          <a:solidFill>
            <a:srgbClr val="A6A6A6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630285" y="3724214"/>
            <a:ext cx="144780" cy="148312"/>
          </a:xfrm>
          <a:prstGeom prst="ellipse">
            <a:avLst/>
          </a:prstGeom>
          <a:solidFill>
            <a:srgbClr val="5013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676005" y="1451700"/>
            <a:ext cx="144780" cy="14831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681259" y="2792642"/>
            <a:ext cx="144780" cy="148312"/>
          </a:xfrm>
          <a:prstGeom prst="ellipse">
            <a:avLst/>
          </a:prstGeom>
          <a:solidFill>
            <a:srgbClr val="44782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024669" y="5069482"/>
            <a:ext cx="144780" cy="148312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815408" y="2946477"/>
            <a:ext cx="144780" cy="148312"/>
          </a:xfrm>
          <a:prstGeom prst="ellipse">
            <a:avLst/>
          </a:prstGeom>
          <a:solidFill>
            <a:srgbClr val="ED62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18</a:t>
            </a:fld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AFC9E93-AE77-4BA3-82D6-1033C569E35E}"/>
              </a:ext>
            </a:extLst>
          </p:cNvPr>
          <p:cNvSpPr/>
          <p:nvPr/>
        </p:nvSpPr>
        <p:spPr>
          <a:xfrm>
            <a:off x="8093386" y="4905346"/>
            <a:ext cx="144780" cy="148312"/>
          </a:xfrm>
          <a:prstGeom prst="ellipse">
            <a:avLst/>
          </a:prstGeom>
          <a:solidFill>
            <a:srgbClr val="5013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C2B28BF-4012-4749-95FC-043BC03769C7}"/>
              </a:ext>
            </a:extLst>
          </p:cNvPr>
          <p:cNvSpPr/>
          <p:nvPr/>
        </p:nvSpPr>
        <p:spPr>
          <a:xfrm>
            <a:off x="8139106" y="4735952"/>
            <a:ext cx="144780" cy="14831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41B008-3740-4454-B1FF-A4D01A7D32E3}"/>
              </a:ext>
            </a:extLst>
          </p:cNvPr>
          <p:cNvSpPr/>
          <p:nvPr/>
        </p:nvSpPr>
        <p:spPr>
          <a:xfrm>
            <a:off x="5019529" y="6516027"/>
            <a:ext cx="23278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Dwulit-Smith et al. (2018)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AEM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955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245D0B2-6505-4F05-B5B8-891E2B30D7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65" y="155517"/>
            <a:ext cx="4720448" cy="654696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264988" y="5838328"/>
            <a:ext cx="144780" cy="14831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815408" y="3871037"/>
            <a:ext cx="144780" cy="148312"/>
          </a:xfrm>
          <a:prstGeom prst="ellipse">
            <a:avLst/>
          </a:prstGeom>
          <a:solidFill>
            <a:srgbClr val="ED62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350078" y="4735952"/>
            <a:ext cx="144780" cy="148312"/>
          </a:xfrm>
          <a:prstGeom prst="ellipse">
            <a:avLst/>
          </a:prstGeom>
          <a:solidFill>
            <a:srgbClr val="BFBB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63718" y="1123608"/>
            <a:ext cx="144780" cy="148312"/>
          </a:xfrm>
          <a:prstGeom prst="ellipse">
            <a:avLst/>
          </a:prstGeom>
          <a:solidFill>
            <a:srgbClr val="2DBC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36108" y="1992353"/>
            <a:ext cx="144780" cy="148312"/>
          </a:xfrm>
          <a:prstGeom prst="ellipse">
            <a:avLst/>
          </a:prstGeom>
          <a:solidFill>
            <a:srgbClr val="00C2BE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63718" y="237857"/>
            <a:ext cx="144780" cy="14831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815408" y="2946477"/>
            <a:ext cx="144780" cy="148312"/>
          </a:xfrm>
          <a:prstGeom prst="ellipse">
            <a:avLst/>
          </a:prstGeom>
          <a:solidFill>
            <a:srgbClr val="ED62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6BA0D26-3F07-44B6-8721-5AA5B300EACE}" type="slidenum">
              <a:rPr lang="en-US" smtClean="0"/>
              <a:t>19</a:t>
            </a:fld>
            <a:endParaRPr lang="en-US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50D5CD1-DF01-4348-A916-A684E8B1DC4A}"/>
              </a:ext>
            </a:extLst>
          </p:cNvPr>
          <p:cNvSpPr txBox="1">
            <a:spLocks/>
          </p:cNvSpPr>
          <p:nvPr/>
        </p:nvSpPr>
        <p:spPr>
          <a:xfrm>
            <a:off x="6273443" y="1368312"/>
            <a:ext cx="1847100" cy="37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Lycopene?</a:t>
            </a:r>
          </a:p>
        </p:txBody>
      </p:sp>
      <p:sp>
        <p:nvSpPr>
          <p:cNvPr id="28" name="Left Bracket 27">
            <a:extLst>
              <a:ext uri="{FF2B5EF4-FFF2-40B4-BE49-F238E27FC236}">
                <a16:creationId xmlns:a16="http://schemas.microsoft.com/office/drawing/2014/main" id="{9D1DB839-FF7B-4698-9150-15ECB98128D9}"/>
              </a:ext>
            </a:extLst>
          </p:cNvPr>
          <p:cNvSpPr/>
          <p:nvPr/>
        </p:nvSpPr>
        <p:spPr>
          <a:xfrm rot="10800000">
            <a:off x="6094838" y="167897"/>
            <a:ext cx="136135" cy="2778579"/>
          </a:xfrm>
          <a:prstGeom prst="leftBracket">
            <a:avLst>
              <a:gd name="adj" fmla="val 20686"/>
            </a:avLst>
          </a:prstGeom>
          <a:ln w="635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6D57E115-5A15-400C-B6C7-E808B2F5E02F}"/>
              </a:ext>
            </a:extLst>
          </p:cNvPr>
          <p:cNvSpPr/>
          <p:nvPr/>
        </p:nvSpPr>
        <p:spPr>
          <a:xfrm rot="10800000">
            <a:off x="6104369" y="4040368"/>
            <a:ext cx="132465" cy="2602431"/>
          </a:xfrm>
          <a:prstGeom prst="leftBracket">
            <a:avLst>
              <a:gd name="adj" fmla="val 20686"/>
            </a:avLst>
          </a:prstGeom>
          <a:ln w="635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B8A3B3C6-9F64-4C7A-970F-2D9B4D1BE057}"/>
              </a:ext>
            </a:extLst>
          </p:cNvPr>
          <p:cNvSpPr txBox="1">
            <a:spLocks/>
          </p:cNvSpPr>
          <p:nvPr/>
        </p:nvSpPr>
        <p:spPr>
          <a:xfrm>
            <a:off x="9009812" y="3029419"/>
            <a:ext cx="3017661" cy="1205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Genes expressed?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Produced natively?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FAF546B3-E03B-46D1-BD9E-EAA8F31038DF}"/>
              </a:ext>
            </a:extLst>
          </p:cNvPr>
          <p:cNvSpPr txBox="1">
            <a:spLocks/>
          </p:cNvSpPr>
          <p:nvPr/>
        </p:nvSpPr>
        <p:spPr>
          <a:xfrm>
            <a:off x="6274417" y="4794719"/>
            <a:ext cx="2743199" cy="1136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Retinal? </a:t>
            </a:r>
          </a:p>
          <a:p>
            <a:pPr marL="0" indent="0">
              <a:lnSpc>
                <a:spcPct val="6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holo-ActR? </a:t>
            </a:r>
          </a:p>
          <a:p>
            <a:pPr marL="0" indent="0">
              <a:lnSpc>
                <a:spcPct val="6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Proton pumping?</a:t>
            </a:r>
          </a:p>
        </p:txBody>
      </p:sp>
      <p:sp>
        <p:nvSpPr>
          <p:cNvPr id="33" name="Left Bracket 32">
            <a:extLst>
              <a:ext uri="{FF2B5EF4-FFF2-40B4-BE49-F238E27FC236}">
                <a16:creationId xmlns:a16="http://schemas.microsoft.com/office/drawing/2014/main" id="{79BCE3E5-0986-458D-BDAE-491818E64874}"/>
              </a:ext>
            </a:extLst>
          </p:cNvPr>
          <p:cNvSpPr/>
          <p:nvPr/>
        </p:nvSpPr>
        <p:spPr>
          <a:xfrm rot="10800000">
            <a:off x="8847741" y="176999"/>
            <a:ext cx="136136" cy="6444781"/>
          </a:xfrm>
          <a:prstGeom prst="leftBracket">
            <a:avLst>
              <a:gd name="adj" fmla="val 20686"/>
            </a:avLst>
          </a:prstGeom>
          <a:ln w="635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268C873B-E559-4C47-9B4E-19A214AC2B17}"/>
              </a:ext>
            </a:extLst>
          </p:cNvPr>
          <p:cNvSpPr/>
          <p:nvPr/>
        </p:nvSpPr>
        <p:spPr>
          <a:xfrm rot="10800000">
            <a:off x="6101861" y="3020632"/>
            <a:ext cx="148469" cy="929743"/>
          </a:xfrm>
          <a:prstGeom prst="leftBracket">
            <a:avLst>
              <a:gd name="adj" fmla="val 20686"/>
            </a:avLst>
          </a:prstGeom>
          <a:ln w="635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F0EFE253-B7E5-463D-B255-B8A0C3021791}"/>
              </a:ext>
            </a:extLst>
          </p:cNvPr>
          <p:cNvSpPr txBox="1">
            <a:spLocks/>
          </p:cNvSpPr>
          <p:nvPr/>
        </p:nvSpPr>
        <p:spPr>
          <a:xfrm>
            <a:off x="6270402" y="3298589"/>
            <a:ext cx="2074811" cy="37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0000"/>
              </a:lnSpc>
              <a:buFont typeface="Arial" panose="020B0604020202020204" pitchFamily="34" charset="0"/>
              <a:buNone/>
            </a:pPr>
            <a:r>
              <a:rPr lang="el-GR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-carotene?</a:t>
            </a:r>
          </a:p>
        </p:txBody>
      </p:sp>
    </p:spTree>
    <p:extLst>
      <p:ext uri="{BB962C8B-B14F-4D97-AF65-F5344CB8AC3E}">
        <p14:creationId xmlns:p14="http://schemas.microsoft.com/office/powerpoint/2010/main" val="2626732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6" y="1177418"/>
            <a:ext cx="5246740" cy="5178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6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Freshwater Lakes are imperiled resources.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2405" y="6239450"/>
            <a:ext cx="43676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http://water.usgs.gov/edu/earthwherewater.html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78207" y="1974510"/>
            <a:ext cx="5947094" cy="46034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Small amount, great importance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Livelihood, recreation, survival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Algal surface blooms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Nutrient run-off infusions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Oxygen-, light-free dead zones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Untreatable water toxins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300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245D0B2-6505-4F05-B5B8-891E2B30D7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65" y="155517"/>
            <a:ext cx="4720448" cy="654696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264988" y="5838328"/>
            <a:ext cx="144780" cy="14831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815408" y="3871037"/>
            <a:ext cx="144780" cy="148312"/>
          </a:xfrm>
          <a:prstGeom prst="ellipse">
            <a:avLst/>
          </a:prstGeom>
          <a:solidFill>
            <a:srgbClr val="ED62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350078" y="4735952"/>
            <a:ext cx="144780" cy="148312"/>
          </a:xfrm>
          <a:prstGeom prst="ellipse">
            <a:avLst/>
          </a:prstGeom>
          <a:solidFill>
            <a:srgbClr val="BFBB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63718" y="1123608"/>
            <a:ext cx="144780" cy="148312"/>
          </a:xfrm>
          <a:prstGeom prst="ellipse">
            <a:avLst/>
          </a:prstGeom>
          <a:solidFill>
            <a:srgbClr val="2DBC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36108" y="1992353"/>
            <a:ext cx="144780" cy="148312"/>
          </a:xfrm>
          <a:prstGeom prst="ellipse">
            <a:avLst/>
          </a:prstGeom>
          <a:solidFill>
            <a:srgbClr val="00C2BE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63718" y="237857"/>
            <a:ext cx="144780" cy="14831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815408" y="2946477"/>
            <a:ext cx="144780" cy="148312"/>
          </a:xfrm>
          <a:prstGeom prst="ellipse">
            <a:avLst/>
          </a:prstGeom>
          <a:solidFill>
            <a:srgbClr val="ED62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6BA0D26-3F07-44B6-8721-5AA5B300EACE}" type="slidenum">
              <a:rPr lang="en-US" smtClean="0"/>
              <a:t>20</a:t>
            </a:fld>
            <a:endParaRPr lang="en-US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50D5CD1-DF01-4348-A916-A684E8B1DC4A}"/>
              </a:ext>
            </a:extLst>
          </p:cNvPr>
          <p:cNvSpPr txBox="1">
            <a:spLocks/>
          </p:cNvSpPr>
          <p:nvPr/>
        </p:nvSpPr>
        <p:spPr>
          <a:xfrm>
            <a:off x="6273443" y="1368312"/>
            <a:ext cx="2536716" cy="3738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0000"/>
              </a:lnSpc>
              <a:buFont typeface="Arial" panose="020B0604020202020204" pitchFamily="34" charset="0"/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CrtE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CrtB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CrtI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Left Bracket 27">
            <a:extLst>
              <a:ext uri="{FF2B5EF4-FFF2-40B4-BE49-F238E27FC236}">
                <a16:creationId xmlns:a16="http://schemas.microsoft.com/office/drawing/2014/main" id="{9D1DB839-FF7B-4698-9150-15ECB98128D9}"/>
              </a:ext>
            </a:extLst>
          </p:cNvPr>
          <p:cNvSpPr/>
          <p:nvPr/>
        </p:nvSpPr>
        <p:spPr>
          <a:xfrm rot="10800000">
            <a:off x="6100700" y="167897"/>
            <a:ext cx="136135" cy="2778579"/>
          </a:xfrm>
          <a:prstGeom prst="leftBracket">
            <a:avLst>
              <a:gd name="adj" fmla="val 20686"/>
            </a:avLst>
          </a:prstGeom>
          <a:ln w="635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6D57E115-5A15-400C-B6C7-E808B2F5E02F}"/>
              </a:ext>
            </a:extLst>
          </p:cNvPr>
          <p:cNvSpPr/>
          <p:nvPr/>
        </p:nvSpPr>
        <p:spPr>
          <a:xfrm rot="10800000">
            <a:off x="6104369" y="4040368"/>
            <a:ext cx="132465" cy="2602431"/>
          </a:xfrm>
          <a:prstGeom prst="leftBracket">
            <a:avLst>
              <a:gd name="adj" fmla="val 20686"/>
            </a:avLst>
          </a:prstGeom>
          <a:ln w="635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B8A3B3C6-9F64-4C7A-970F-2D9B4D1BE057}"/>
              </a:ext>
            </a:extLst>
          </p:cNvPr>
          <p:cNvSpPr txBox="1">
            <a:spLocks/>
          </p:cNvSpPr>
          <p:nvPr/>
        </p:nvSpPr>
        <p:spPr>
          <a:xfrm>
            <a:off x="9009812" y="3268319"/>
            <a:ext cx="3182188" cy="1205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Metatranscriptomics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FAF546B3-E03B-46D1-BD9E-EAA8F31038DF}"/>
              </a:ext>
            </a:extLst>
          </p:cNvPr>
          <p:cNvSpPr txBox="1">
            <a:spLocks/>
          </p:cNvSpPr>
          <p:nvPr/>
        </p:nvSpPr>
        <p:spPr>
          <a:xfrm>
            <a:off x="6274417" y="4489917"/>
            <a:ext cx="2666404" cy="19267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0000"/>
              </a:lnSpc>
              <a:buFont typeface="Arial" panose="020B0604020202020204" pitchFamily="34" charset="0"/>
              <a:buNone/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-carotene +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Blh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60000"/>
              </a:lnSpc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-carotene +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Blh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6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 ActR </a:t>
            </a:r>
          </a:p>
          <a:p>
            <a:pPr marL="0" indent="0">
              <a:lnSpc>
                <a:spcPct val="60000"/>
              </a:lnSpc>
              <a:buFont typeface="Arial" panose="020B0604020202020204" pitchFamily="34" charset="0"/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-carotene +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Blh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 ActR + light</a:t>
            </a:r>
          </a:p>
        </p:txBody>
      </p:sp>
      <p:sp>
        <p:nvSpPr>
          <p:cNvPr id="33" name="Left Bracket 32">
            <a:extLst>
              <a:ext uri="{FF2B5EF4-FFF2-40B4-BE49-F238E27FC236}">
                <a16:creationId xmlns:a16="http://schemas.microsoft.com/office/drawing/2014/main" id="{79BCE3E5-0986-458D-BDAE-491818E64874}"/>
              </a:ext>
            </a:extLst>
          </p:cNvPr>
          <p:cNvSpPr/>
          <p:nvPr/>
        </p:nvSpPr>
        <p:spPr>
          <a:xfrm rot="10800000">
            <a:off x="8847741" y="176999"/>
            <a:ext cx="136136" cy="6444781"/>
          </a:xfrm>
          <a:prstGeom prst="leftBracket">
            <a:avLst>
              <a:gd name="adj" fmla="val 20686"/>
            </a:avLst>
          </a:prstGeom>
          <a:ln w="635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71C4E9C-FE80-4D85-A645-EB9E1F68070B}"/>
              </a:ext>
            </a:extLst>
          </p:cNvPr>
          <p:cNvSpPr txBox="1">
            <a:spLocks/>
          </p:cNvSpPr>
          <p:nvPr/>
        </p:nvSpPr>
        <p:spPr>
          <a:xfrm>
            <a:off x="7009098" y="67499"/>
            <a:ext cx="1216262" cy="37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0000"/>
              </a:lnSpc>
              <a:buFont typeface="Arial" panose="020B0604020202020204" pitchFamily="34" charset="0"/>
              <a:buNone/>
            </a:pPr>
            <a:r>
              <a:rPr lang="en-US" sz="24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E. coli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A4B18BD6-1202-4A62-8AC6-056783D0ACCA}"/>
              </a:ext>
            </a:extLst>
          </p:cNvPr>
          <p:cNvSpPr txBox="1">
            <a:spLocks/>
          </p:cNvSpPr>
          <p:nvPr/>
        </p:nvSpPr>
        <p:spPr>
          <a:xfrm>
            <a:off x="9221018" y="67499"/>
            <a:ext cx="2851639" cy="37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0000"/>
              </a:lnSpc>
              <a:buFont typeface="Arial" panose="020B0604020202020204" pitchFamily="34" charset="0"/>
              <a:buNone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acI</a:t>
            </a:r>
            <a:r>
              <a:rPr lang="en-US" sz="24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 Actinobacteria</a:t>
            </a:r>
          </a:p>
        </p:txBody>
      </p:sp>
    </p:spTree>
    <p:extLst>
      <p:ext uri="{BB962C8B-B14F-4D97-AF65-F5344CB8AC3E}">
        <p14:creationId xmlns:p14="http://schemas.microsoft.com/office/powerpoint/2010/main" val="3137725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30CE49-FB70-486D-9041-98F74B06B2B7}"/>
              </a:ext>
            </a:extLst>
          </p:cNvPr>
          <p:cNvGrpSpPr/>
          <p:nvPr/>
        </p:nvGrpSpPr>
        <p:grpSpPr>
          <a:xfrm>
            <a:off x="1253221" y="2923664"/>
            <a:ext cx="5885786" cy="2715129"/>
            <a:chOff x="312426" y="3177924"/>
            <a:chExt cx="5885786" cy="27151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426" y="3257711"/>
              <a:ext cx="5780460" cy="172640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870D99E-D6EC-4B4E-90D0-5B01C1956468}"/>
                </a:ext>
              </a:extLst>
            </p:cNvPr>
            <p:cNvSpPr/>
            <p:nvPr/>
          </p:nvSpPr>
          <p:spPr>
            <a:xfrm>
              <a:off x="4126242" y="3177924"/>
              <a:ext cx="2071970" cy="27151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0" tIns="45706" rIns="91410" bIns="45706"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67112" y="29565"/>
            <a:ext cx="121304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Chromophore Extraction and Analysis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21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60535" y="2494561"/>
            <a:ext cx="1968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  Control    </a:t>
            </a:r>
            <a:r>
              <a:rPr lang="en-US" sz="2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0E599C4-6861-4FC8-A085-C97D7EFFA0EA}"/>
              </a:ext>
            </a:extLst>
          </p:cNvPr>
          <p:cNvSpPr txBox="1">
            <a:spLocks/>
          </p:cNvSpPr>
          <p:nvPr/>
        </p:nvSpPr>
        <p:spPr>
          <a:xfrm>
            <a:off x="6291493" y="1684344"/>
            <a:ext cx="6041878" cy="567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HPLC-Mass Spectrometry           </a:t>
            </a:r>
            <a:r>
              <a:rPr lang="en-US" sz="2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085AA3-E75F-40CD-B01D-6490B14D3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080" y="2157789"/>
            <a:ext cx="5629714" cy="3858414"/>
          </a:xfrm>
          <a:prstGeom prst="rect">
            <a:avLst/>
          </a:prstGeom>
        </p:spPr>
      </p:pic>
      <p:sp>
        <p:nvSpPr>
          <p:cNvPr id="32" name="Freeform 34">
            <a:extLst>
              <a:ext uri="{FF2B5EF4-FFF2-40B4-BE49-F238E27FC236}">
                <a16:creationId xmlns:a16="http://schemas.microsoft.com/office/drawing/2014/main" id="{FDCC7A95-BA58-4801-BD01-56F3CEB61980}"/>
              </a:ext>
            </a:extLst>
          </p:cNvPr>
          <p:cNvSpPr/>
          <p:nvPr/>
        </p:nvSpPr>
        <p:spPr>
          <a:xfrm>
            <a:off x="9363947" y="3731741"/>
            <a:ext cx="2441117" cy="1306556"/>
          </a:xfrm>
          <a:custGeom>
            <a:avLst/>
            <a:gdLst>
              <a:gd name="connsiteX0" fmla="*/ 1924050 w 2368552"/>
              <a:gd name="connsiteY0" fmla="*/ 114300 h 1091352"/>
              <a:gd name="connsiteX1" fmla="*/ 2368550 w 2368552"/>
              <a:gd name="connsiteY1" fmla="*/ 552450 h 1091352"/>
              <a:gd name="connsiteX2" fmla="*/ 1930400 w 2368552"/>
              <a:gd name="connsiteY2" fmla="*/ 1009650 h 1091352"/>
              <a:gd name="connsiteX3" fmla="*/ 1409700 w 2368552"/>
              <a:gd name="connsiteY3" fmla="*/ 1060450 h 1091352"/>
              <a:gd name="connsiteX4" fmla="*/ 196850 w 2368552"/>
              <a:gd name="connsiteY4" fmla="*/ 673100 h 1091352"/>
              <a:gd name="connsiteX5" fmla="*/ 844550 w 2368552"/>
              <a:gd name="connsiteY5" fmla="*/ 279400 h 1091352"/>
              <a:gd name="connsiteX6" fmla="*/ 0 w 2368552"/>
              <a:gd name="connsiteY6" fmla="*/ 0 h 109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8552" h="1091352">
                <a:moveTo>
                  <a:pt x="1924050" y="114300"/>
                </a:moveTo>
                <a:cubicBezTo>
                  <a:pt x="2145771" y="258762"/>
                  <a:pt x="2367492" y="403225"/>
                  <a:pt x="2368550" y="552450"/>
                </a:cubicBezTo>
                <a:cubicBezTo>
                  <a:pt x="2369608" y="701675"/>
                  <a:pt x="2090208" y="924983"/>
                  <a:pt x="1930400" y="1009650"/>
                </a:cubicBezTo>
                <a:cubicBezTo>
                  <a:pt x="1770592" y="1094317"/>
                  <a:pt x="1698625" y="1116542"/>
                  <a:pt x="1409700" y="1060450"/>
                </a:cubicBezTo>
                <a:cubicBezTo>
                  <a:pt x="1120775" y="1004358"/>
                  <a:pt x="291042" y="803275"/>
                  <a:pt x="196850" y="673100"/>
                </a:cubicBezTo>
                <a:cubicBezTo>
                  <a:pt x="102658" y="542925"/>
                  <a:pt x="877358" y="391583"/>
                  <a:pt x="844550" y="279400"/>
                </a:cubicBezTo>
                <a:cubicBezTo>
                  <a:pt x="811742" y="167217"/>
                  <a:pt x="405871" y="83608"/>
                  <a:pt x="0" y="0"/>
                </a:cubicBezTo>
              </a:path>
            </a:pathLst>
          </a:custGeom>
          <a:noFill/>
          <a:ln w="50800">
            <a:solidFill>
              <a:srgbClr val="003CB4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B0D645-4121-4AFE-AC4D-998F7ED477F6}"/>
              </a:ext>
            </a:extLst>
          </p:cNvPr>
          <p:cNvSpPr txBox="1"/>
          <p:nvPr/>
        </p:nvSpPr>
        <p:spPr>
          <a:xfrm>
            <a:off x="10411525" y="4776654"/>
            <a:ext cx="914400" cy="338554"/>
          </a:xfrm>
          <a:prstGeom prst="rect">
            <a:avLst/>
          </a:prstGeom>
          <a:solidFill>
            <a:srgbClr val="00FFFF"/>
          </a:solidFill>
          <a:ln w="25400">
            <a:solidFill>
              <a:srgbClr val="003CB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HPLC</a:t>
            </a:r>
            <a:endParaRPr lang="en-US" dirty="0">
              <a:solidFill>
                <a:srgbClr val="003C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D41F08-B47B-40C5-AB63-F6F1CCE3CD11}"/>
              </a:ext>
            </a:extLst>
          </p:cNvPr>
          <p:cNvSpPr txBox="1"/>
          <p:nvPr/>
        </p:nvSpPr>
        <p:spPr>
          <a:xfrm>
            <a:off x="3170377" y="2492675"/>
            <a:ext cx="207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      Test       </a:t>
            </a:r>
            <a:r>
              <a:rPr lang="en-US" sz="2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6D184F-E4EA-4EAA-92CA-3A51CD57FD0D}"/>
              </a:ext>
            </a:extLst>
          </p:cNvPr>
          <p:cNvSpPr txBox="1"/>
          <p:nvPr/>
        </p:nvSpPr>
        <p:spPr>
          <a:xfrm>
            <a:off x="10431183" y="3731501"/>
            <a:ext cx="923407" cy="338554"/>
          </a:xfrm>
          <a:prstGeom prst="rect">
            <a:avLst/>
          </a:prstGeom>
          <a:solidFill>
            <a:srgbClr val="00FFFF"/>
          </a:solidFill>
          <a:ln w="25400">
            <a:solidFill>
              <a:srgbClr val="003CB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endParaRPr lang="en-US" dirty="0">
              <a:solidFill>
                <a:srgbClr val="003C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7C7399B4-6ACB-4018-B86E-AB3A78DEB8AF}"/>
              </a:ext>
            </a:extLst>
          </p:cNvPr>
          <p:cNvSpPr txBox="1">
            <a:spLocks/>
          </p:cNvSpPr>
          <p:nvPr/>
        </p:nvSpPr>
        <p:spPr>
          <a:xfrm>
            <a:off x="336701" y="1685742"/>
            <a:ext cx="6041878" cy="567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        Sequential solvent extractions          </a:t>
            </a:r>
            <a:r>
              <a:rPr lang="en-US" sz="2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Down Arrow 21"/>
          <p:cNvSpPr/>
          <p:nvPr/>
        </p:nvSpPr>
        <p:spPr>
          <a:xfrm rot="8782498">
            <a:off x="5038334" y="3754692"/>
            <a:ext cx="161111" cy="1323401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60619" y="4816831"/>
            <a:ext cx="1918541" cy="646331"/>
          </a:xfrm>
          <a:prstGeom prst="rect">
            <a:avLst/>
          </a:prstGeom>
          <a:solidFill>
            <a:srgbClr val="00FFFF"/>
          </a:solidFill>
          <a:ln w="25400">
            <a:solidFill>
              <a:srgbClr val="003CB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Dichloromethane</a:t>
            </a:r>
          </a:p>
          <a:p>
            <a:pPr algn="ctr"/>
            <a:r>
              <a:rPr lang="en-US" dirty="0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acetone</a:t>
            </a:r>
          </a:p>
        </p:txBody>
      </p:sp>
      <p:sp>
        <p:nvSpPr>
          <p:cNvPr id="15" name="Down Arrow 14"/>
          <p:cNvSpPr/>
          <p:nvPr/>
        </p:nvSpPr>
        <p:spPr>
          <a:xfrm rot="14274155">
            <a:off x="2893257" y="3676162"/>
            <a:ext cx="137924" cy="1531754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279" y="4805860"/>
            <a:ext cx="2059991" cy="646331"/>
          </a:xfrm>
          <a:prstGeom prst="rect">
            <a:avLst/>
          </a:prstGeom>
          <a:solidFill>
            <a:srgbClr val="00FFFF"/>
          </a:solidFill>
          <a:ln w="25400">
            <a:solidFill>
              <a:srgbClr val="003CB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Acetone-extracted</a:t>
            </a:r>
          </a:p>
          <a:p>
            <a:pPr algn="ctr"/>
            <a:r>
              <a:rPr lang="en-US" dirty="0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debris</a:t>
            </a:r>
          </a:p>
        </p:txBody>
      </p:sp>
      <p:sp>
        <p:nvSpPr>
          <p:cNvPr id="23" name="Down Arrow 14">
            <a:extLst>
              <a:ext uri="{FF2B5EF4-FFF2-40B4-BE49-F238E27FC236}">
                <a16:creationId xmlns:a16="http://schemas.microsoft.com/office/drawing/2014/main" id="{E1FF6243-896D-4894-8110-BF1510A2A8D7}"/>
              </a:ext>
            </a:extLst>
          </p:cNvPr>
          <p:cNvSpPr/>
          <p:nvPr/>
        </p:nvSpPr>
        <p:spPr>
          <a:xfrm rot="13653983">
            <a:off x="4038777" y="4124299"/>
            <a:ext cx="150672" cy="1025111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63759" y="4814098"/>
            <a:ext cx="1370906" cy="369332"/>
          </a:xfrm>
          <a:prstGeom prst="rect">
            <a:avLst/>
          </a:prstGeom>
          <a:solidFill>
            <a:srgbClr val="00FFFF"/>
          </a:solidFill>
          <a:ln w="25400">
            <a:solidFill>
              <a:srgbClr val="003CB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NaCl water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72A40E-B27D-4B6F-8F34-31A6EF3865CA}"/>
              </a:ext>
            </a:extLst>
          </p:cNvPr>
          <p:cNvSpPr/>
          <p:nvPr/>
        </p:nvSpPr>
        <p:spPr>
          <a:xfrm>
            <a:off x="7028916" y="6006838"/>
            <a:ext cx="43600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collaboration: Dave Stevenson and Daniel Amador-Noguez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126C0F-D460-44D4-AC3A-9EC7B6266FC1}"/>
              </a:ext>
            </a:extLst>
          </p:cNvPr>
          <p:cNvSpPr txBox="1"/>
          <p:nvPr/>
        </p:nvSpPr>
        <p:spPr>
          <a:xfrm>
            <a:off x="8571716" y="3896858"/>
            <a:ext cx="855734" cy="338554"/>
          </a:xfrm>
          <a:prstGeom prst="rect">
            <a:avLst/>
          </a:prstGeom>
          <a:solidFill>
            <a:srgbClr val="00FFFF"/>
          </a:solidFill>
          <a:ln w="25400">
            <a:solidFill>
              <a:srgbClr val="003CB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MS/MS</a:t>
            </a:r>
            <a:endParaRPr lang="en-US" dirty="0">
              <a:solidFill>
                <a:srgbClr val="003C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2E5B60-109E-413C-AD8D-74F70DE70C95}"/>
              </a:ext>
            </a:extLst>
          </p:cNvPr>
          <p:cNvSpPr txBox="1"/>
          <p:nvPr/>
        </p:nvSpPr>
        <p:spPr>
          <a:xfrm>
            <a:off x="8673192" y="3492954"/>
            <a:ext cx="684405" cy="338554"/>
          </a:xfrm>
          <a:prstGeom prst="rect">
            <a:avLst/>
          </a:prstGeom>
          <a:solidFill>
            <a:srgbClr val="00FFFF"/>
          </a:solidFill>
          <a:ln w="25400">
            <a:solidFill>
              <a:srgbClr val="003CB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endParaRPr lang="en-US" dirty="0">
              <a:solidFill>
                <a:srgbClr val="003C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075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992532" y="1861701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Negative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CrtEBI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14760" y="127000"/>
            <a:ext cx="1177255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E. coli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lycopene production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01035" y="1295310"/>
            <a:ext cx="5669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UV-Vis Absorbance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925" y="2305152"/>
            <a:ext cx="2464457" cy="13319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22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C6A6FD-9B2A-4CA4-B808-3AFF663D0ABF}"/>
              </a:ext>
            </a:extLst>
          </p:cNvPr>
          <p:cNvSpPr txBox="1"/>
          <p:nvPr/>
        </p:nvSpPr>
        <p:spPr>
          <a:xfrm>
            <a:off x="822047" y="1296198"/>
            <a:ext cx="5262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Extractions 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FF243C-9269-4EE4-9AFF-7991782C7854}"/>
              </a:ext>
            </a:extLst>
          </p:cNvPr>
          <p:cNvSpPr/>
          <p:nvPr/>
        </p:nvSpPr>
        <p:spPr>
          <a:xfrm>
            <a:off x="6915197" y="1861701"/>
            <a:ext cx="4357857" cy="4236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960A4C-692F-43E0-88C7-D70C632C0E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95" y="1956355"/>
            <a:ext cx="3602516" cy="36063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854EB77-8D81-4E1C-AAE3-92A8051188FE}"/>
              </a:ext>
            </a:extLst>
          </p:cNvPr>
          <p:cNvSpPr/>
          <p:nvPr/>
        </p:nvSpPr>
        <p:spPr>
          <a:xfrm>
            <a:off x="7938576" y="6098583"/>
            <a:ext cx="23278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Dwulit-Smith et al. (2018)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AEM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15FDB7-AFD3-4823-962F-93AB254B84F7}"/>
              </a:ext>
            </a:extLst>
          </p:cNvPr>
          <p:cNvSpPr txBox="1"/>
          <p:nvPr/>
        </p:nvSpPr>
        <p:spPr>
          <a:xfrm>
            <a:off x="7906967" y="5628126"/>
            <a:ext cx="2874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CrtEBI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lycopene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DC0D0D-7F0F-43BC-978C-A567601F39DD}"/>
              </a:ext>
            </a:extLst>
          </p:cNvPr>
          <p:cNvSpPr txBox="1"/>
          <p:nvPr/>
        </p:nvSpPr>
        <p:spPr>
          <a:xfrm>
            <a:off x="829113" y="3825147"/>
            <a:ext cx="54617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CrtEBI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extract has: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maximal absorbances that match those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   of standard 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lycopene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3643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EBAB8AB-01D6-4C62-A447-ACB76360EF2C}"/>
              </a:ext>
            </a:extLst>
          </p:cNvPr>
          <p:cNvSpPr txBox="1"/>
          <p:nvPr/>
        </p:nvSpPr>
        <p:spPr>
          <a:xfrm>
            <a:off x="829113" y="3825147"/>
            <a:ext cx="5461752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</a:p>
          <a:p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CrtEBI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extract has: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maximal absorbances that match those</a:t>
            </a:r>
          </a:p>
          <a:p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of standard lycopene.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HPLC and all-</a:t>
            </a:r>
            <a:r>
              <a:rPr lang="en-US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MS/MS profiles that</a:t>
            </a:r>
          </a:p>
          <a:p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match standard lycopene.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acI-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CrtE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-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CrtB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-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CrtI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form 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lycopene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92532" y="1861701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Negative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CrtEBI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14760" y="127000"/>
            <a:ext cx="1177255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E. coli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lycopene production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925" y="2305152"/>
            <a:ext cx="2464457" cy="13319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23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C6A6FD-9B2A-4CA4-B808-3AFF663D0ABF}"/>
              </a:ext>
            </a:extLst>
          </p:cNvPr>
          <p:cNvSpPr txBox="1"/>
          <p:nvPr/>
        </p:nvSpPr>
        <p:spPr>
          <a:xfrm>
            <a:off x="822047" y="1296198"/>
            <a:ext cx="5262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Extractions 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8D2155-3389-475F-BDF1-294C34C31AE0}"/>
              </a:ext>
            </a:extLst>
          </p:cNvPr>
          <p:cNvSpPr txBox="1"/>
          <p:nvPr/>
        </p:nvSpPr>
        <p:spPr>
          <a:xfrm>
            <a:off x="823017" y="3829317"/>
            <a:ext cx="546175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CrtEBI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extract has: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maximal absorbances that match those</a:t>
            </a:r>
          </a:p>
          <a:p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 standard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lycopene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HPLC and all-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MS/MS profiles that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   match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standard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lycopene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FF243C-9269-4EE4-9AFF-7991782C7854}"/>
              </a:ext>
            </a:extLst>
          </p:cNvPr>
          <p:cNvSpPr/>
          <p:nvPr/>
        </p:nvSpPr>
        <p:spPr>
          <a:xfrm>
            <a:off x="6915197" y="1861701"/>
            <a:ext cx="4357857" cy="4236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08B6BA-D198-43B9-BF24-A495202F88A8}"/>
              </a:ext>
            </a:extLst>
          </p:cNvPr>
          <p:cNvSpPr txBox="1"/>
          <p:nvPr/>
        </p:nvSpPr>
        <p:spPr>
          <a:xfrm>
            <a:off x="6097461" y="1286851"/>
            <a:ext cx="6170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HPLC-MS, MS/MS Spectra        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EA6E3193-85DE-4C29-9D5C-B30B97EDE1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96252"/>
              </p:ext>
            </p:extLst>
          </p:nvPr>
        </p:nvGraphicFramePr>
        <p:xfrm>
          <a:off x="1172792" y="2635081"/>
          <a:ext cx="4594040" cy="461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5" name="CS ChemDraw Drawing" r:id="rId4" imgW="5166096" imgH="519653" progId="ChemDraw.Document.6.0">
                  <p:embed/>
                </p:oleObj>
              </mc:Choice>
              <mc:Fallback>
                <p:oleObj name="CS ChemDraw Drawing" r:id="rId4" imgW="5166096" imgH="519653" progId="ChemDraw.Document.6.0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582CAF4-6959-4E87-A999-B59BA7A1DB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72792" y="2635081"/>
                        <a:ext cx="4594040" cy="461665"/>
                      </a:xfrm>
                      <a:prstGeom prst="rect">
                        <a:avLst/>
                      </a:prstGeom>
                      <a:ln w="381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E3B38619-EA1D-4609-9E39-2C58E74B00D2}"/>
              </a:ext>
            </a:extLst>
          </p:cNvPr>
          <p:cNvSpPr txBox="1"/>
          <p:nvPr/>
        </p:nvSpPr>
        <p:spPr>
          <a:xfrm>
            <a:off x="1963672" y="3121283"/>
            <a:ext cx="2998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lycopene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47C031-2A3E-4A96-9681-467437ADC755}"/>
              </a:ext>
            </a:extLst>
          </p:cNvPr>
          <p:cNvSpPr/>
          <p:nvPr/>
        </p:nvSpPr>
        <p:spPr>
          <a:xfrm>
            <a:off x="6946848" y="6042010"/>
            <a:ext cx="43600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collaboration: Dave Stevenson and Daniel Amador-Noguez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1B6789-5A35-445A-B54E-8C1AC4279A78}"/>
              </a:ext>
            </a:extLst>
          </p:cNvPr>
          <p:cNvSpPr/>
          <p:nvPr/>
        </p:nvSpPr>
        <p:spPr>
          <a:xfrm>
            <a:off x="7856508" y="6274433"/>
            <a:ext cx="23278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Dwulit-Smith et al. (2018)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AEM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59315B3-543B-4944-AE26-EB2B343A8A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190" y="1976732"/>
            <a:ext cx="3750619" cy="358281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1E77B42-F3EC-48B0-90F6-F6BA734B2264}"/>
              </a:ext>
            </a:extLst>
          </p:cNvPr>
          <p:cNvSpPr txBox="1"/>
          <p:nvPr/>
        </p:nvSpPr>
        <p:spPr>
          <a:xfrm>
            <a:off x="7906967" y="5628126"/>
            <a:ext cx="2874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CrtEBI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lycopene</a:t>
            </a:r>
          </a:p>
        </p:txBody>
      </p:sp>
    </p:spTree>
    <p:extLst>
      <p:ext uri="{BB962C8B-B14F-4D97-AF65-F5344CB8AC3E}">
        <p14:creationId xmlns:p14="http://schemas.microsoft.com/office/powerpoint/2010/main" val="25589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1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F7C01B5F-13D8-4E2C-8302-E5EE621C0A79}"/>
              </a:ext>
            </a:extLst>
          </p:cNvPr>
          <p:cNvSpPr txBox="1"/>
          <p:nvPr/>
        </p:nvSpPr>
        <p:spPr>
          <a:xfrm>
            <a:off x="823017" y="3817742"/>
            <a:ext cx="5461752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en-US" sz="2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r>
              <a:rPr lang="en-US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CrtEBIY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ananatis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that 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sufficient </a:t>
            </a:r>
            <a:r>
              <a:rPr lang="el-G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carotene exists.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CrtEBIY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Blh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extract has HPLC and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all-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MS/MS profiles that match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standard retinal.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Blh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a 15-15’-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-carotene oxygenase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that forms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retinal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21AEB1-44F3-444C-BA89-C073DAC8B38B}"/>
              </a:ext>
            </a:extLst>
          </p:cNvPr>
          <p:cNvSpPr txBox="1"/>
          <p:nvPr/>
        </p:nvSpPr>
        <p:spPr>
          <a:xfrm>
            <a:off x="823017" y="3817742"/>
            <a:ext cx="546175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CrtEBIY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ananatis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ensure that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sufficient </a:t>
            </a:r>
            <a:r>
              <a:rPr lang="el-GR" sz="2000" dirty="0">
                <a:solidFill>
                  <a:srgbClr val="FF6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en-US" sz="2000" dirty="0">
                <a:solidFill>
                  <a:srgbClr val="FF6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carotene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exists.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CrtEBIY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Blh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extract has HPLC and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all-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MS/MS profiles that match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standard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retinal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7E0F37-B5E1-4B00-A8D1-FA74B6DCCE97}"/>
              </a:ext>
            </a:extLst>
          </p:cNvPr>
          <p:cNvSpPr/>
          <p:nvPr/>
        </p:nvSpPr>
        <p:spPr>
          <a:xfrm>
            <a:off x="6915197" y="1861701"/>
            <a:ext cx="4357857" cy="4236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365047" y="1856755"/>
            <a:ext cx="4742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Negative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CrtEBIY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CrtEBIY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Blh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14760" y="127000"/>
            <a:ext cx="1177255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E. coli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retinal production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24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C6A6FD-9B2A-4CA4-B808-3AFF663D0ABF}"/>
              </a:ext>
            </a:extLst>
          </p:cNvPr>
          <p:cNvSpPr txBox="1"/>
          <p:nvPr/>
        </p:nvSpPr>
        <p:spPr>
          <a:xfrm>
            <a:off x="822047" y="1296198"/>
            <a:ext cx="509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Extractions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A26737-D852-476A-88BC-0F21129C0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235" y="2291354"/>
            <a:ext cx="4086795" cy="136226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19D2B75-1C84-4F95-AAB0-9C9C7928A37A}"/>
              </a:ext>
            </a:extLst>
          </p:cNvPr>
          <p:cNvGrpSpPr/>
          <p:nvPr/>
        </p:nvGrpSpPr>
        <p:grpSpPr>
          <a:xfrm>
            <a:off x="543842" y="2596066"/>
            <a:ext cx="5649469" cy="1018259"/>
            <a:chOff x="562347" y="8764632"/>
            <a:chExt cx="5649469" cy="1018259"/>
          </a:xfrm>
        </p:grpSpPr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3144EB1C-035F-43D8-A671-B39D203F6E0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089622"/>
                </p:ext>
              </p:extLst>
            </p:nvPr>
          </p:nvGraphicFramePr>
          <p:xfrm>
            <a:off x="667288" y="8764632"/>
            <a:ext cx="2861501" cy="6620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175" name="CS ChemDraw Drawing" r:id="rId4" imgW="3855280" imgH="892424" progId="ChemDraw.Document.6.0">
                    <p:embed/>
                  </p:oleObj>
                </mc:Choice>
                <mc:Fallback>
                  <p:oleObj name="CS ChemDraw Drawing" r:id="rId4" imgW="3855280" imgH="892424" progId="ChemDraw.Document.6.0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67288" y="8764632"/>
                          <a:ext cx="2861501" cy="662069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FF6A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CF6F6F77-B3FA-4B72-9B34-98C6AA6430B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857324"/>
                </p:ext>
              </p:extLst>
            </p:nvPr>
          </p:nvGraphicFramePr>
          <p:xfrm>
            <a:off x="4661323" y="8840744"/>
            <a:ext cx="1550493" cy="529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176" name="CS ChemDraw Drawing" r:id="rId6" imgW="2066121" imgH="705243" progId="ChemDraw.Document.6.0">
                    <p:embed/>
                  </p:oleObj>
                </mc:Choice>
                <mc:Fallback>
                  <p:oleObj name="CS ChemDraw Drawing" r:id="rId6" imgW="2066121" imgH="705243" progId="ChemDraw.Document.6.0">
                    <p:embed/>
                    <p:pic>
                      <p:nvPicPr>
                        <p:cNvPr id="12" name="Object 11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661323" y="8840744"/>
                          <a:ext cx="1550493" cy="529146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FFFF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A472DD-5DBF-4AED-9995-C0F20084DFFE}"/>
                </a:ext>
              </a:extLst>
            </p:cNvPr>
            <p:cNvSpPr txBox="1"/>
            <p:nvPr/>
          </p:nvSpPr>
          <p:spPr>
            <a:xfrm>
              <a:off x="562347" y="9439986"/>
              <a:ext cx="29982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-carotene</a:t>
              </a:r>
            </a:p>
          </p:txBody>
        </p:sp>
        <p:sp>
          <p:nvSpPr>
            <p:cNvPr id="18" name="Down Arrow 25">
              <a:extLst>
                <a:ext uri="{FF2B5EF4-FFF2-40B4-BE49-F238E27FC236}">
                  <a16:creationId xmlns:a16="http://schemas.microsoft.com/office/drawing/2014/main" id="{0F0D71F6-C191-46FD-869F-31AA1AF15329}"/>
                </a:ext>
              </a:extLst>
            </p:cNvPr>
            <p:cNvSpPr/>
            <p:nvPr/>
          </p:nvSpPr>
          <p:spPr>
            <a:xfrm rot="16200000">
              <a:off x="4012786" y="8629236"/>
              <a:ext cx="160021" cy="926261"/>
            </a:xfrm>
            <a:prstGeom prst="downArrow">
              <a:avLst/>
            </a:prstGeom>
            <a:solidFill>
              <a:srgbClr val="00FFFF"/>
            </a:solidFill>
            <a:ln w="19050"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0" tIns="45706" rIns="91410" bIns="45706"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5A971BE-7F48-4694-919E-36E51CC62C3E}"/>
                </a:ext>
              </a:extLst>
            </p:cNvPr>
            <p:cNvSpPr txBox="1"/>
            <p:nvPr/>
          </p:nvSpPr>
          <p:spPr>
            <a:xfrm>
              <a:off x="4872889" y="9444337"/>
              <a:ext cx="12282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2x retinal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90A7A9-8EED-46CA-A06D-EB87C1096D7F}"/>
              </a:ext>
            </a:extLst>
          </p:cNvPr>
          <p:cNvSpPr txBox="1"/>
          <p:nvPr/>
        </p:nvSpPr>
        <p:spPr>
          <a:xfrm>
            <a:off x="6097461" y="1286851"/>
            <a:ext cx="6170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HPLC-MS, MS/MS Spectra        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A4500E-9127-42DD-8426-2D26FC0A85FA}"/>
              </a:ext>
            </a:extLst>
          </p:cNvPr>
          <p:cNvSpPr/>
          <p:nvPr/>
        </p:nvSpPr>
        <p:spPr>
          <a:xfrm>
            <a:off x="6958572" y="6042010"/>
            <a:ext cx="43600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collaboration: Dave Stevenson and Daniel Amador-Noguez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9451D5-F808-4288-A52F-ADEE57AE8362}"/>
              </a:ext>
            </a:extLst>
          </p:cNvPr>
          <p:cNvSpPr/>
          <p:nvPr/>
        </p:nvSpPr>
        <p:spPr>
          <a:xfrm>
            <a:off x="7868232" y="6274433"/>
            <a:ext cx="23278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Dwulit-Smith et al. (2018)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AEM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F59DF93-4053-46DB-B60A-312EDB9170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580" y="1944420"/>
            <a:ext cx="3608682" cy="367907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7F3829B-CD96-4E4B-9707-39E2831C4D02}"/>
              </a:ext>
            </a:extLst>
          </p:cNvPr>
          <p:cNvSpPr txBox="1"/>
          <p:nvPr/>
        </p:nvSpPr>
        <p:spPr>
          <a:xfrm>
            <a:off x="8018342" y="5658987"/>
            <a:ext cx="2579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CrtEBIY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Blh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1600" b="1" dirty="0">
                <a:solidFill>
                  <a:srgbClr val="B4B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retinal</a:t>
            </a:r>
          </a:p>
        </p:txBody>
      </p:sp>
    </p:spTree>
    <p:extLst>
      <p:ext uri="{BB962C8B-B14F-4D97-AF65-F5344CB8AC3E}">
        <p14:creationId xmlns:p14="http://schemas.microsoft.com/office/powerpoint/2010/main" val="410088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D506E97-6A87-4E9D-A489-1F5B97F1128A}"/>
              </a:ext>
            </a:extLst>
          </p:cNvPr>
          <p:cNvSpPr/>
          <p:nvPr/>
        </p:nvSpPr>
        <p:spPr>
          <a:xfrm>
            <a:off x="6915197" y="1861701"/>
            <a:ext cx="4357857" cy="4236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DD9106A-8200-4836-8C57-B52B58F17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632" y="2573051"/>
            <a:ext cx="2598381" cy="160958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14760" y="127000"/>
            <a:ext cx="1177255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E. coli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rhodopsin production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01035" y="1295310"/>
            <a:ext cx="5782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UV-Vis Absorbance Spec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25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C6A6FD-9B2A-4CA4-B808-3AFF663D0ABF}"/>
              </a:ext>
            </a:extLst>
          </p:cNvPr>
          <p:cNvSpPr txBox="1"/>
          <p:nvPr/>
        </p:nvSpPr>
        <p:spPr>
          <a:xfrm>
            <a:off x="822047" y="1296198"/>
            <a:ext cx="5463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Nickel Affinity Pulldown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8D2155-3389-475F-BDF1-294C34C31AE0}"/>
              </a:ext>
            </a:extLst>
          </p:cNvPr>
          <p:cNvSpPr txBox="1"/>
          <p:nvPr/>
        </p:nvSpPr>
        <p:spPr>
          <a:xfrm>
            <a:off x="823017" y="4618950"/>
            <a:ext cx="538801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ActR binds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retinal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to form 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holo-ActR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Holo-ActR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maximally absorbs at 541 nm.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OH selectively removes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retinal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forms retinal oxime.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AAD346-C4C8-4C93-9DB3-53F4B6882194}"/>
              </a:ext>
            </a:extLst>
          </p:cNvPr>
          <p:cNvGrpSpPr/>
          <p:nvPr/>
        </p:nvGrpSpPr>
        <p:grpSpPr>
          <a:xfrm>
            <a:off x="859212" y="2565431"/>
            <a:ext cx="6163655" cy="1306895"/>
            <a:chOff x="857236" y="5216738"/>
            <a:chExt cx="6163655" cy="130689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81CED68-033A-4658-A88F-249A8DA24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01955" y="5216738"/>
              <a:ext cx="808886" cy="108901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4C9A57F-A33A-4C0E-B838-325C1287D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32835" y="5236421"/>
              <a:ext cx="715591" cy="107513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ECF037F-2590-4A8E-94CD-7BDE32D623AE}"/>
                </a:ext>
              </a:extLst>
            </p:cNvPr>
            <p:cNvSpPr txBox="1"/>
            <p:nvPr/>
          </p:nvSpPr>
          <p:spPr>
            <a:xfrm>
              <a:off x="1068802" y="6185079"/>
              <a:ext cx="12282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retinal</a:t>
              </a:r>
            </a:p>
          </p:txBody>
        </p:sp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B27EA3C9-A483-481A-A739-8960273FF5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2060408"/>
                </p:ext>
              </p:extLst>
            </p:nvPr>
          </p:nvGraphicFramePr>
          <p:xfrm>
            <a:off x="857236" y="5551006"/>
            <a:ext cx="1550493" cy="529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047" name="CS ChemDraw Drawing" r:id="rId6" imgW="2066121" imgH="705243" progId="ChemDraw.Document.6.0">
                    <p:embed/>
                  </p:oleObj>
                </mc:Choice>
                <mc:Fallback>
                  <p:oleObj name="CS ChemDraw Drawing" r:id="rId6" imgW="2066121" imgH="705243" progId="ChemDraw.Document.6.0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CF6F6F77-B3FA-4B72-9B34-98C6AA6430B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57236" y="5551006"/>
                          <a:ext cx="1550493" cy="529146"/>
                        </a:xfrm>
                        <a:prstGeom prst="rect">
                          <a:avLst/>
                        </a:prstGeom>
                        <a:ln w="38100">
                          <a:solidFill>
                            <a:srgbClr val="FFFF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D46387-6502-4736-9CED-504711A61284}"/>
                </a:ext>
              </a:extLst>
            </p:cNvPr>
            <p:cNvSpPr txBox="1"/>
            <p:nvPr/>
          </p:nvSpPr>
          <p:spPr>
            <a:xfrm>
              <a:off x="4022660" y="6180728"/>
              <a:ext cx="29982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actinorhodopsin</a:t>
              </a:r>
            </a:p>
          </p:txBody>
        </p:sp>
        <p:sp>
          <p:nvSpPr>
            <p:cNvPr id="21" name="Down Arrow 25">
              <a:extLst>
                <a:ext uri="{FF2B5EF4-FFF2-40B4-BE49-F238E27FC236}">
                  <a16:creationId xmlns:a16="http://schemas.microsoft.com/office/drawing/2014/main" id="{7DA8CB7F-A97B-40AC-85F6-940FD71B3CAE}"/>
                </a:ext>
              </a:extLst>
            </p:cNvPr>
            <p:cNvSpPr/>
            <p:nvPr/>
          </p:nvSpPr>
          <p:spPr>
            <a:xfrm rot="16200000">
              <a:off x="4089819" y="5339498"/>
              <a:ext cx="160021" cy="926261"/>
            </a:xfrm>
            <a:prstGeom prst="downArrow">
              <a:avLst/>
            </a:prstGeom>
            <a:solidFill>
              <a:srgbClr val="00FFFF"/>
            </a:solidFill>
            <a:ln w="19050"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0" tIns="45706" rIns="91410" bIns="45706"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196E15-0EE6-47CF-9F2C-ED1EB66E0C59}"/>
                </a:ext>
              </a:extLst>
            </p:cNvPr>
            <p:cNvSpPr txBox="1"/>
            <p:nvPr/>
          </p:nvSpPr>
          <p:spPr>
            <a:xfrm>
              <a:off x="2474051" y="6185079"/>
              <a:ext cx="1517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actino-opsin</a:t>
              </a:r>
            </a:p>
          </p:txBody>
        </p:sp>
        <p:sp>
          <p:nvSpPr>
            <p:cNvPr id="28" name="Plus 3">
              <a:extLst>
                <a:ext uri="{FF2B5EF4-FFF2-40B4-BE49-F238E27FC236}">
                  <a16:creationId xmlns:a16="http://schemas.microsoft.com/office/drawing/2014/main" id="{FC830BF8-D574-4724-826B-4AC36489E2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30221" y="5722617"/>
              <a:ext cx="304784" cy="304784"/>
            </a:xfrm>
            <a:prstGeom prst="mathPlus">
              <a:avLst/>
            </a:prstGeom>
            <a:solidFill>
              <a:srgbClr val="00FFFF"/>
            </a:solidFill>
            <a:ln w="19050"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208C495-D278-4749-847A-1381591C430B}"/>
              </a:ext>
            </a:extLst>
          </p:cNvPr>
          <p:cNvSpPr txBox="1"/>
          <p:nvPr/>
        </p:nvSpPr>
        <p:spPr>
          <a:xfrm>
            <a:off x="1548385" y="1891804"/>
            <a:ext cx="4471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Negative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CrtEBIY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CrtEBIY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Blh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Blh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+ ActR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DAAA44-B319-4E6D-9268-7F45C0A2A408}"/>
              </a:ext>
            </a:extLst>
          </p:cNvPr>
          <p:cNvCxnSpPr>
            <a:cxnSpLocks/>
          </p:cNvCxnSpPr>
          <p:nvPr/>
        </p:nvCxnSpPr>
        <p:spPr>
          <a:xfrm flipH="1">
            <a:off x="10103962" y="2573020"/>
            <a:ext cx="234286" cy="8437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16A5C44-A8ED-4315-8E4A-6474F127C0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2152" y="1994746"/>
            <a:ext cx="550750" cy="905615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79E904C-D551-40C6-8ABD-54827C0EF549}"/>
              </a:ext>
            </a:extLst>
          </p:cNvPr>
          <p:cNvSpPr/>
          <p:nvPr/>
        </p:nvSpPr>
        <p:spPr>
          <a:xfrm>
            <a:off x="7578702" y="6098583"/>
            <a:ext cx="30476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Dwulit-Smith et al. (2018)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AEM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97E8D8-DFB7-492E-B92E-A477D327F269}"/>
              </a:ext>
            </a:extLst>
          </p:cNvPr>
          <p:cNvSpPr txBox="1"/>
          <p:nvPr/>
        </p:nvSpPr>
        <p:spPr>
          <a:xfrm>
            <a:off x="7537692" y="5664850"/>
            <a:ext cx="3485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Holo-ActR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Holo-ActR+NH</a:t>
            </a:r>
            <a:r>
              <a:rPr lang="en-US" sz="16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0133607-A59C-49E3-BBAE-DEA53E0073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477" y="1925086"/>
            <a:ext cx="3712446" cy="37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7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08D2155-3389-475F-BDF1-294C34C31AE0}"/>
              </a:ext>
            </a:extLst>
          </p:cNvPr>
          <p:cNvSpPr txBox="1"/>
          <p:nvPr/>
        </p:nvSpPr>
        <p:spPr>
          <a:xfrm>
            <a:off x="823017" y="4052022"/>
            <a:ext cx="53880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Retinal-only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 not respond to light.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holo-ActR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responds to light by pumping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protons out of the cell (acidification).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4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Protonophores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selectively capture protons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and dissipate the 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holo-ActR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gradient.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1AC27A-DF48-47A7-93C3-BA224D8E9C1C}"/>
              </a:ext>
            </a:extLst>
          </p:cNvPr>
          <p:cNvSpPr/>
          <p:nvPr/>
        </p:nvSpPr>
        <p:spPr>
          <a:xfrm>
            <a:off x="6915197" y="1861701"/>
            <a:ext cx="4357857" cy="4236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14760" y="127000"/>
            <a:ext cx="1177255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E. coli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actinorhodopsin activity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01035" y="1295310"/>
            <a:ext cx="5980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Proton-pumping Assay   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26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C6A6FD-9B2A-4CA4-B808-3AFF663D0ABF}"/>
              </a:ext>
            </a:extLst>
          </p:cNvPr>
          <p:cNvSpPr txBox="1"/>
          <p:nvPr/>
        </p:nvSpPr>
        <p:spPr>
          <a:xfrm>
            <a:off x="822047" y="1296198"/>
            <a:ext cx="5277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Cells at Optical Density 25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42E5EC4-20F6-44D4-98B0-E00A350427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117" y="2400240"/>
            <a:ext cx="2495716" cy="140384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406C015-D2C8-4319-A48E-FD1E370F8FC7}"/>
              </a:ext>
            </a:extLst>
          </p:cNvPr>
          <p:cNvGrpSpPr/>
          <p:nvPr/>
        </p:nvGrpSpPr>
        <p:grpSpPr>
          <a:xfrm>
            <a:off x="301685" y="2346582"/>
            <a:ext cx="5926931" cy="1438765"/>
            <a:chOff x="403160" y="5145828"/>
            <a:chExt cx="5926931" cy="143876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D46387-6502-4736-9CED-504711A61284}"/>
                </a:ext>
              </a:extLst>
            </p:cNvPr>
            <p:cNvSpPr txBox="1"/>
            <p:nvPr/>
          </p:nvSpPr>
          <p:spPr>
            <a:xfrm>
              <a:off x="403160" y="6241688"/>
              <a:ext cx="29982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actinorhodopsin</a:t>
              </a:r>
            </a:p>
          </p:txBody>
        </p:sp>
        <p:sp>
          <p:nvSpPr>
            <p:cNvPr id="21" name="Down Arrow 25">
              <a:extLst>
                <a:ext uri="{FF2B5EF4-FFF2-40B4-BE49-F238E27FC236}">
                  <a16:creationId xmlns:a16="http://schemas.microsoft.com/office/drawing/2014/main" id="{7DA8CB7F-A97B-40AC-85F6-940FD71B3CAE}"/>
                </a:ext>
              </a:extLst>
            </p:cNvPr>
            <p:cNvSpPr/>
            <p:nvPr/>
          </p:nvSpPr>
          <p:spPr>
            <a:xfrm rot="16200000">
              <a:off x="4463199" y="5255678"/>
              <a:ext cx="160021" cy="926261"/>
            </a:xfrm>
            <a:prstGeom prst="downArrow">
              <a:avLst/>
            </a:prstGeom>
            <a:solidFill>
              <a:srgbClr val="00FFFF"/>
            </a:solidFill>
            <a:ln w="19050"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0" tIns="45706" rIns="91410" bIns="45706"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196E15-0EE6-47CF-9F2C-ED1EB66E0C59}"/>
                </a:ext>
              </a:extLst>
            </p:cNvPr>
            <p:cNvSpPr txBox="1"/>
            <p:nvPr/>
          </p:nvSpPr>
          <p:spPr>
            <a:xfrm>
              <a:off x="2785842" y="6246039"/>
              <a:ext cx="12282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light</a:t>
              </a:r>
            </a:p>
          </p:txBody>
        </p:sp>
        <p:sp>
          <p:nvSpPr>
            <p:cNvPr id="28" name="Plus 3">
              <a:extLst>
                <a:ext uri="{FF2B5EF4-FFF2-40B4-BE49-F238E27FC236}">
                  <a16:creationId xmlns:a16="http://schemas.microsoft.com/office/drawing/2014/main" id="{FC830BF8-D574-4724-826B-4AC36489E2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62581" y="5577837"/>
              <a:ext cx="304784" cy="304784"/>
            </a:xfrm>
            <a:prstGeom prst="mathPlus">
              <a:avLst/>
            </a:prstGeom>
            <a:solidFill>
              <a:srgbClr val="00FFFF"/>
            </a:solidFill>
            <a:ln w="19050"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7BFB255-7B5A-461F-8096-A5C96E7FE2CC}"/>
                </a:ext>
              </a:extLst>
            </p:cNvPr>
            <p:cNvSpPr txBox="1"/>
            <p:nvPr/>
          </p:nvSpPr>
          <p:spPr>
            <a:xfrm>
              <a:off x="5101824" y="5409632"/>
              <a:ext cx="12282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Proton gradient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4C9A57F-A33A-4C0E-B838-325C1287D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3335" y="5236421"/>
              <a:ext cx="715591" cy="107513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ADAA03A-25EF-4971-BC63-ED69292E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355" y="5145828"/>
              <a:ext cx="1169240" cy="116572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5108F23-8169-4A83-B237-27FC301A9857}"/>
              </a:ext>
            </a:extLst>
          </p:cNvPr>
          <p:cNvSpPr/>
          <p:nvPr/>
        </p:nvSpPr>
        <p:spPr>
          <a:xfrm>
            <a:off x="7182749" y="1909216"/>
            <a:ext cx="276911" cy="2191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E6EACA-31FC-4895-8562-B9CC189C7338}"/>
              </a:ext>
            </a:extLst>
          </p:cNvPr>
          <p:cNvSpPr/>
          <p:nvPr/>
        </p:nvSpPr>
        <p:spPr>
          <a:xfrm>
            <a:off x="7938576" y="6098583"/>
            <a:ext cx="23278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Dwulit-Smith et al. (2018)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AEM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203DB1-FED6-46E4-A43D-EF51F8AC2848}"/>
              </a:ext>
            </a:extLst>
          </p:cNvPr>
          <p:cNvSpPr txBox="1"/>
          <p:nvPr/>
        </p:nvSpPr>
        <p:spPr>
          <a:xfrm>
            <a:off x="2363794" y="1782925"/>
            <a:ext cx="2495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CrtEBIY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CrtEBIY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Blh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Blh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+ ActR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56D8D4-9D33-41C8-9A99-01B2F1A24DEA}"/>
              </a:ext>
            </a:extLst>
          </p:cNvPr>
          <p:cNvSpPr txBox="1"/>
          <p:nvPr/>
        </p:nvSpPr>
        <p:spPr>
          <a:xfrm>
            <a:off x="7459660" y="5417866"/>
            <a:ext cx="3510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err="1">
                <a:solidFill>
                  <a:srgbClr val="B4B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CrtEBIY</a:t>
            </a:r>
            <a:r>
              <a:rPr lang="en-US" sz="1600" b="1" dirty="0">
                <a:solidFill>
                  <a:srgbClr val="B4B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b="1" dirty="0" err="1">
                <a:solidFill>
                  <a:srgbClr val="B4B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Blh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1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CrtEBIY</a:t>
            </a:r>
            <a:r>
              <a:rPr lang="en-US" sz="1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Blh+ActR</a:t>
            </a:r>
            <a:endParaRPr lang="en-US" sz="1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600" b="1" dirty="0" err="1">
                <a:solidFill>
                  <a:srgbClr val="004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CrtEBIY</a:t>
            </a:r>
            <a:r>
              <a:rPr lang="en-US" sz="1600" b="1" dirty="0">
                <a:solidFill>
                  <a:srgbClr val="004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b="1" dirty="0" err="1">
                <a:solidFill>
                  <a:srgbClr val="004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Blh+ActR+protonophore</a:t>
            </a:r>
            <a:r>
              <a:rPr lang="en-US" sz="1600" b="1" dirty="0">
                <a:solidFill>
                  <a:srgbClr val="004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07768E1-612E-4B74-918D-AAEA7B1DB9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442" y="1978852"/>
            <a:ext cx="3347814" cy="338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8F8589A-1EB5-441F-A67F-6D6DFEE7B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629" y="948727"/>
            <a:ext cx="4787809" cy="550287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691332" y="2237647"/>
            <a:ext cx="144780" cy="148312"/>
          </a:xfrm>
          <a:prstGeom prst="ellipse">
            <a:avLst/>
          </a:prstGeom>
          <a:solidFill>
            <a:srgbClr val="A6A6A6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630285" y="3847310"/>
            <a:ext cx="144780" cy="148312"/>
          </a:xfrm>
          <a:prstGeom prst="ellipse">
            <a:avLst/>
          </a:prstGeom>
          <a:solidFill>
            <a:srgbClr val="5013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676005" y="1574796"/>
            <a:ext cx="144780" cy="14831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681259" y="2915738"/>
            <a:ext cx="144780" cy="148312"/>
          </a:xfrm>
          <a:prstGeom prst="ellipse">
            <a:avLst/>
          </a:prstGeom>
          <a:solidFill>
            <a:srgbClr val="44782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024669" y="5192578"/>
            <a:ext cx="144780" cy="148312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27</a:t>
            </a:fld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AFC9E93-AE77-4BA3-82D6-1033C569E35E}"/>
              </a:ext>
            </a:extLst>
          </p:cNvPr>
          <p:cNvSpPr/>
          <p:nvPr/>
        </p:nvSpPr>
        <p:spPr>
          <a:xfrm>
            <a:off x="8093386" y="5028442"/>
            <a:ext cx="144780" cy="148312"/>
          </a:xfrm>
          <a:prstGeom prst="ellipse">
            <a:avLst/>
          </a:prstGeom>
          <a:solidFill>
            <a:srgbClr val="5013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C2B28BF-4012-4749-95FC-043BC03769C7}"/>
              </a:ext>
            </a:extLst>
          </p:cNvPr>
          <p:cNvSpPr/>
          <p:nvPr/>
        </p:nvSpPr>
        <p:spPr>
          <a:xfrm>
            <a:off x="8139106" y="4859048"/>
            <a:ext cx="144780" cy="14831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D508C3-446C-415D-AB90-9B0DD389A8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4" y="2003900"/>
            <a:ext cx="4790399" cy="31633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DE21386-CD3D-4326-A600-690F724C4B0D}"/>
              </a:ext>
            </a:extLst>
          </p:cNvPr>
          <p:cNvSpPr txBox="1"/>
          <p:nvPr/>
        </p:nvSpPr>
        <p:spPr>
          <a:xfrm>
            <a:off x="822047" y="1296198"/>
            <a:ext cx="5774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Known complex carotenoids  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1030C25-4507-455C-82A8-8A06CC274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60" y="-218836"/>
            <a:ext cx="1177255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Possible complex carotenoids in acI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72E4D1-545F-4017-8F5E-1690C094657E}"/>
              </a:ext>
            </a:extLst>
          </p:cNvPr>
          <p:cNvCxnSpPr>
            <a:cxnSpLocks/>
          </p:cNvCxnSpPr>
          <p:nvPr/>
        </p:nvCxnSpPr>
        <p:spPr>
          <a:xfrm>
            <a:off x="6485013" y="4712681"/>
            <a:ext cx="503290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F908AB3-E06C-4543-894C-DA3A48D88201}"/>
              </a:ext>
            </a:extLst>
          </p:cNvPr>
          <p:cNvSpPr/>
          <p:nvPr/>
        </p:nvSpPr>
        <p:spPr>
          <a:xfrm>
            <a:off x="4399638" y="6405262"/>
            <a:ext cx="30476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Dwulit-Smith et al. (2018)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AEM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482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19450" y="127000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In acI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gene transcription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7635" y="1373619"/>
            <a:ext cx="4844788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Higher values = more transcripts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Transcripts for all machinery found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in Lake Mendota acI.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actR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found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hundreds-fold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more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than any other pathway transcript.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acI-C genome ever contains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Blh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Retinal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precursor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6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chromophores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2000" dirty="0">
              <a:solidFill>
                <a:srgbClr val="FF6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and 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holo-ActR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may exist in acI.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More complex carotenoids may be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made by acI.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28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A0BD1F-BDC6-4F90-AD8E-EAB0F67FBC6B}"/>
              </a:ext>
            </a:extLst>
          </p:cNvPr>
          <p:cNvSpPr/>
          <p:nvPr/>
        </p:nvSpPr>
        <p:spPr>
          <a:xfrm>
            <a:off x="6344000" y="1252491"/>
            <a:ext cx="5429250" cy="566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130153" y="1371752"/>
            <a:ext cx="5304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Log</a:t>
            </a:r>
            <a:r>
              <a:rPr lang="en-US" sz="24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RPKM Values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F451E0-E328-408A-8891-C064C702A8E8}"/>
              </a:ext>
            </a:extLst>
          </p:cNvPr>
          <p:cNvSpPr/>
          <p:nvPr/>
        </p:nvSpPr>
        <p:spPr>
          <a:xfrm>
            <a:off x="5672439" y="5725475"/>
            <a:ext cx="58792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collaboration: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Josh Hamilton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Ben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Oyserman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Francisco Moya-Flores,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Shaomei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He, and Katherine McMahon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812C05-66BB-46BE-BC91-9812DE33A145}"/>
              </a:ext>
            </a:extLst>
          </p:cNvPr>
          <p:cNvSpPr/>
          <p:nvPr/>
        </p:nvSpPr>
        <p:spPr>
          <a:xfrm>
            <a:off x="7575159" y="6292014"/>
            <a:ext cx="23278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Dwulit-Smith et al. (2018)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AEM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07F91E0-0CC8-46C4-A6F9-0420D23D72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083368"/>
              </p:ext>
            </p:extLst>
          </p:nvPr>
        </p:nvGraphicFramePr>
        <p:xfrm>
          <a:off x="6241562" y="1872910"/>
          <a:ext cx="5059485" cy="3764280"/>
        </p:xfrm>
        <a:graphic>
          <a:graphicData uri="http://schemas.openxmlformats.org/drawingml/2006/table">
            <a:tbl>
              <a:tblPr/>
              <a:tblGrid>
                <a:gridCol w="2185458">
                  <a:extLst>
                    <a:ext uri="{9D8B030D-6E8A-4147-A177-3AD203B41FA5}">
                      <a16:colId xmlns:a16="http://schemas.microsoft.com/office/drawing/2014/main" val="289090850"/>
                    </a:ext>
                  </a:extLst>
                </a:gridCol>
                <a:gridCol w="958009">
                  <a:extLst>
                    <a:ext uri="{9D8B030D-6E8A-4147-A177-3AD203B41FA5}">
                      <a16:colId xmlns:a16="http://schemas.microsoft.com/office/drawing/2014/main" val="3752238523"/>
                    </a:ext>
                  </a:extLst>
                </a:gridCol>
                <a:gridCol w="958009">
                  <a:extLst>
                    <a:ext uri="{9D8B030D-6E8A-4147-A177-3AD203B41FA5}">
                      <a16:colId xmlns:a16="http://schemas.microsoft.com/office/drawing/2014/main" val="1614100015"/>
                    </a:ext>
                  </a:extLst>
                </a:gridCol>
                <a:gridCol w="958009">
                  <a:extLst>
                    <a:ext uri="{9D8B030D-6E8A-4147-A177-3AD203B41FA5}">
                      <a16:colId xmlns:a16="http://schemas.microsoft.com/office/drawing/2014/main" val="2618194845"/>
                    </a:ext>
                  </a:extLst>
                </a:gridCol>
              </a:tblGrid>
              <a:tr h="22647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(reads per kilobase of transcript</a:t>
                      </a:r>
                    </a:p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per million mapped reads)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699185"/>
                  </a:ext>
                </a:extLst>
              </a:tr>
              <a:tr h="2264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Gene Name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acI-A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acI-B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acI-C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4398041"/>
                  </a:ext>
                </a:extLst>
              </a:tr>
              <a:tr h="2264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crtE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3.69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4.93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6.48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291063"/>
                  </a:ext>
                </a:extLst>
              </a:tr>
              <a:tr h="2264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>
                          <a:solidFill>
                            <a:srgbClr val="2DBC00"/>
                          </a:solidFill>
                          <a:effectLst/>
                          <a:latin typeface="Arial" panose="020B0604020202020204" pitchFamily="34" charset="0"/>
                        </a:rPr>
                        <a:t>crtB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2.74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3.45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6.62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830660"/>
                  </a:ext>
                </a:extLst>
              </a:tr>
              <a:tr h="2264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>
                          <a:solidFill>
                            <a:srgbClr val="00BCB8"/>
                          </a:solidFill>
                          <a:effectLst/>
                          <a:latin typeface="Arial" panose="020B0604020202020204" pitchFamily="34" charset="0"/>
                        </a:rPr>
                        <a:t>crtI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4.33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5.93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6.90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1252789"/>
                  </a:ext>
                </a:extLst>
              </a:tr>
              <a:tr h="2264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>
                          <a:solidFill>
                            <a:srgbClr val="FF6A00"/>
                          </a:solidFill>
                          <a:effectLst/>
                          <a:latin typeface="Arial" panose="020B0604020202020204" pitchFamily="34" charset="0"/>
                        </a:rPr>
                        <a:t>crtYc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1.57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5.62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7.07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493684"/>
                  </a:ext>
                </a:extLst>
              </a:tr>
              <a:tr h="2264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>
                          <a:solidFill>
                            <a:srgbClr val="FF6A00"/>
                          </a:solidFill>
                          <a:effectLst/>
                          <a:latin typeface="Arial" panose="020B0604020202020204" pitchFamily="34" charset="0"/>
                        </a:rPr>
                        <a:t>crtYd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3.29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4.02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9121027"/>
                  </a:ext>
                </a:extLst>
              </a:tr>
              <a:tr h="2264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>
                          <a:solidFill>
                            <a:srgbClr val="B4B000"/>
                          </a:solidFill>
                          <a:effectLst/>
                          <a:latin typeface="Arial" panose="020B0604020202020204" pitchFamily="34" charset="0"/>
                        </a:rPr>
                        <a:t>blh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0.07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2.06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1628804"/>
                  </a:ext>
                </a:extLst>
              </a:tr>
              <a:tr h="2264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actR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</a:rPr>
                        <a:t>14.36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</a:rPr>
                        <a:t>13.86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</a:rPr>
                        <a:t>12.52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357815"/>
                  </a:ext>
                </a:extLst>
              </a:tr>
              <a:tr h="2264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</a:rPr>
                        <a:t>crtD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3.30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3.93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4.03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9965980"/>
                  </a:ext>
                </a:extLst>
              </a:tr>
              <a:tr h="2264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</a:rPr>
                        <a:t>crtA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2.63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3.85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5.59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2056549"/>
                  </a:ext>
                </a:extLst>
              </a:tr>
              <a:tr h="2264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>
                          <a:solidFill>
                            <a:srgbClr val="375623"/>
                          </a:solidFill>
                          <a:effectLst/>
                          <a:latin typeface="Arial" panose="020B0604020202020204" pitchFamily="34" charset="0"/>
                        </a:rPr>
                        <a:t>cruF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2.63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3.85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5.59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176468"/>
                  </a:ext>
                </a:extLst>
              </a:tr>
              <a:tr h="2213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>
                          <a:solidFill>
                            <a:srgbClr val="551300"/>
                          </a:solidFill>
                          <a:effectLst/>
                          <a:latin typeface="Arial" panose="020B0604020202020204" pitchFamily="34" charset="0"/>
                        </a:rPr>
                        <a:t>cruG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2.90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3.62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4.51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411028"/>
                  </a:ext>
                </a:extLst>
              </a:tr>
              <a:tr h="2213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acyltransferase?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2.64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4.04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5.37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2967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3152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653A6BD-D07B-4A95-B010-F6AFBBAD327E}"/>
              </a:ext>
            </a:extLst>
          </p:cNvPr>
          <p:cNvSpPr/>
          <p:nvPr/>
        </p:nvSpPr>
        <p:spPr>
          <a:xfrm>
            <a:off x="7648034" y="5924002"/>
            <a:ext cx="3058324" cy="683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2B08C0-BEDF-4C39-BD8D-E32770D937C0}"/>
              </a:ext>
            </a:extLst>
          </p:cNvPr>
          <p:cNvSpPr/>
          <p:nvPr/>
        </p:nvSpPr>
        <p:spPr>
          <a:xfrm>
            <a:off x="7648034" y="3394016"/>
            <a:ext cx="3058324" cy="683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EDC382-C15E-4EF3-A21F-6A46B002D1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034" y="2078955"/>
            <a:ext cx="3065944" cy="4413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2907CA-768A-4829-ACD1-703E45F4B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65125"/>
            <a:ext cx="1116154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Helio-opsins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are also retinal holoproteins.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5A02A-74DD-49B3-8EA3-B0FB131A73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0581" y="2050616"/>
            <a:ext cx="5970754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7F2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en-US" sz="2600" baseline="-25000" dirty="0">
                <a:solidFill>
                  <a:srgbClr val="7F2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48C12</a:t>
            </a:r>
            <a:r>
              <a:rPr lang="en-US" sz="2600" dirty="0">
                <a:solidFill>
                  <a:srgbClr val="7F2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found by</a:t>
            </a:r>
            <a:r>
              <a:rPr lang="en-US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retinal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screening.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Never annotated as opsins because of reversed-topology (N-in, C-out)</a:t>
            </a: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Proton “capture” rather than pumping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364DC-E199-4D14-B68F-AB8D49DA7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29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CA0681-2921-4BBE-A7C1-4A10AB71B469}"/>
              </a:ext>
            </a:extLst>
          </p:cNvPr>
          <p:cNvSpPr/>
          <p:nvPr/>
        </p:nvSpPr>
        <p:spPr>
          <a:xfrm>
            <a:off x="2371572" y="4267200"/>
            <a:ext cx="23615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Pushkarev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al. (2018)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9089F8-B01D-40ED-B16F-44BD5C676282}"/>
              </a:ext>
            </a:extLst>
          </p:cNvPr>
          <p:cNvSpPr txBox="1"/>
          <p:nvPr/>
        </p:nvSpPr>
        <p:spPr>
          <a:xfrm>
            <a:off x="6808955" y="1619473"/>
            <a:ext cx="5136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Rhodopsin Models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2C9267-B0CD-4E1E-8F1A-3BE2BB7D2326}"/>
              </a:ext>
            </a:extLst>
          </p:cNvPr>
          <p:cNvSpPr txBox="1"/>
          <p:nvPr/>
        </p:nvSpPr>
        <p:spPr>
          <a:xfrm>
            <a:off x="10706358" y="2861329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C4D75F-6CE7-45DF-B7EA-1FB487EA7EE7}"/>
              </a:ext>
            </a:extLst>
          </p:cNvPr>
          <p:cNvSpPr txBox="1"/>
          <p:nvPr/>
        </p:nvSpPr>
        <p:spPr>
          <a:xfrm>
            <a:off x="10669659" y="5443750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BF89E-8EF3-4E68-B6F1-B8405BF94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005" y="2540856"/>
            <a:ext cx="2518678" cy="172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59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23FD1F-CEFD-40BF-8906-4DB635704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9788" y="1716650"/>
            <a:ext cx="41083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Climate change worsens current habitat decline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Decreased rainfall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Shrinking ecosystem volume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concentrated runoff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Unpredictable habitat fluctuations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47F9D-BF2D-44BE-B0EE-DFBA8562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3</a:t>
            </a:fld>
            <a:endParaRPr lang="en-US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C54F4F9D-6EFC-4479-9BA5-2C824C2859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29" y="1471491"/>
            <a:ext cx="6551847" cy="4500317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75E7FD0-9DC6-4266-A14D-4EF3F276B4FE}"/>
              </a:ext>
            </a:extLst>
          </p:cNvPr>
          <p:cNvSpPr/>
          <p:nvPr/>
        </p:nvSpPr>
        <p:spPr>
          <a:xfrm>
            <a:off x="1842654" y="5985559"/>
            <a:ext cx="37818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 Global Change Research Program (2009) Report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86E61C-32F3-45B8-A311-EB88AD27FB0F}"/>
              </a:ext>
            </a:extLst>
          </p:cNvPr>
          <p:cNvSpPr txBox="1">
            <a:spLocks/>
          </p:cNvSpPr>
          <p:nvPr/>
        </p:nvSpPr>
        <p:spPr>
          <a:xfrm>
            <a:off x="838200" y="1386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Freshwater Lakes are imperiled resources.</a:t>
            </a:r>
          </a:p>
        </p:txBody>
      </p:sp>
    </p:spTree>
    <p:extLst>
      <p:ext uri="{BB962C8B-B14F-4D97-AF65-F5344CB8AC3E}">
        <p14:creationId xmlns:p14="http://schemas.microsoft.com/office/powerpoint/2010/main" val="1586667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49F08F7C-1434-413C-92FB-237A848CC3EE}"/>
              </a:ext>
            </a:extLst>
          </p:cNvPr>
          <p:cNvSpPr txBox="1"/>
          <p:nvPr/>
        </p:nvSpPr>
        <p:spPr>
          <a:xfrm>
            <a:off x="822047" y="4049343"/>
            <a:ext cx="564289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en-US" sz="2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r>
              <a:rPr lang="en-US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seems to bind retinal to form holo-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holo-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does not respond to light by 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pumping protons.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The true assembly and function 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holoproteins remain undetermined.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8D2155-3389-475F-BDF1-294C34C31AE0}"/>
              </a:ext>
            </a:extLst>
          </p:cNvPr>
          <p:cNvSpPr txBox="1"/>
          <p:nvPr/>
        </p:nvSpPr>
        <p:spPr>
          <a:xfrm>
            <a:off x="823017" y="4052022"/>
            <a:ext cx="56428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seems to bind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retinal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form </a:t>
            </a:r>
            <a:r>
              <a:rPr lang="en-US" sz="2000" dirty="0">
                <a:solidFill>
                  <a:srgbClr val="7F2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holo-</a:t>
            </a:r>
            <a:r>
              <a:rPr lang="en-US" sz="2000" dirty="0" err="1">
                <a:solidFill>
                  <a:srgbClr val="7F2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7F2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holo-</a:t>
            </a:r>
            <a:r>
              <a:rPr lang="en-US" sz="2000" dirty="0" err="1">
                <a:solidFill>
                  <a:srgbClr val="7F2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does not respond to light by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pumping protons.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1ADD39-B61B-48C9-9D90-FD8C11F01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925" y="2392767"/>
            <a:ext cx="2871064" cy="1528788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14760" y="127000"/>
            <a:ext cx="1177255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E. coli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heliohodopsin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formation and “function”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82035" y="1295310"/>
            <a:ext cx="5287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Proton-pumping Assay 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30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C6A6FD-9B2A-4CA4-B808-3AFF663D0ABF}"/>
              </a:ext>
            </a:extLst>
          </p:cNvPr>
          <p:cNvSpPr txBox="1"/>
          <p:nvPr/>
        </p:nvSpPr>
        <p:spPr>
          <a:xfrm>
            <a:off x="822047" y="1296198"/>
            <a:ext cx="5777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Pellets of induced cells + retinal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B47E2D-FC55-4A24-81D1-344C305784EC}"/>
              </a:ext>
            </a:extLst>
          </p:cNvPr>
          <p:cNvGrpSpPr/>
          <p:nvPr/>
        </p:nvGrpSpPr>
        <p:grpSpPr>
          <a:xfrm>
            <a:off x="143655" y="2439207"/>
            <a:ext cx="5926931" cy="1438765"/>
            <a:chOff x="403160" y="5145828"/>
            <a:chExt cx="5926931" cy="143876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4C9A57F-A33A-4C0E-B838-325C1287D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3335" y="5236421"/>
              <a:ext cx="715591" cy="107513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D46387-6502-4736-9CED-504711A61284}"/>
                </a:ext>
              </a:extLst>
            </p:cNvPr>
            <p:cNvSpPr txBox="1"/>
            <p:nvPr/>
          </p:nvSpPr>
          <p:spPr>
            <a:xfrm>
              <a:off x="403160" y="6241688"/>
              <a:ext cx="29982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heliorhodopsin</a:t>
              </a:r>
            </a:p>
          </p:txBody>
        </p:sp>
        <p:sp>
          <p:nvSpPr>
            <p:cNvPr id="21" name="Down Arrow 25">
              <a:extLst>
                <a:ext uri="{FF2B5EF4-FFF2-40B4-BE49-F238E27FC236}">
                  <a16:creationId xmlns:a16="http://schemas.microsoft.com/office/drawing/2014/main" id="{7DA8CB7F-A97B-40AC-85F6-940FD71B3CAE}"/>
                </a:ext>
              </a:extLst>
            </p:cNvPr>
            <p:cNvSpPr/>
            <p:nvPr/>
          </p:nvSpPr>
          <p:spPr>
            <a:xfrm rot="16200000">
              <a:off x="4463199" y="5255678"/>
              <a:ext cx="160021" cy="926261"/>
            </a:xfrm>
            <a:prstGeom prst="downArrow">
              <a:avLst/>
            </a:prstGeom>
            <a:solidFill>
              <a:srgbClr val="00FFFF"/>
            </a:solidFill>
            <a:ln w="19050"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0" tIns="45706" rIns="91410" bIns="45706"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196E15-0EE6-47CF-9F2C-ED1EB66E0C59}"/>
                </a:ext>
              </a:extLst>
            </p:cNvPr>
            <p:cNvSpPr txBox="1"/>
            <p:nvPr/>
          </p:nvSpPr>
          <p:spPr>
            <a:xfrm>
              <a:off x="2785842" y="6246039"/>
              <a:ext cx="12282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light</a:t>
              </a:r>
            </a:p>
          </p:txBody>
        </p:sp>
        <p:sp>
          <p:nvSpPr>
            <p:cNvPr id="28" name="Plus 3">
              <a:extLst>
                <a:ext uri="{FF2B5EF4-FFF2-40B4-BE49-F238E27FC236}">
                  <a16:creationId xmlns:a16="http://schemas.microsoft.com/office/drawing/2014/main" id="{FC830BF8-D574-4724-826B-4AC36489E2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62581" y="5577837"/>
              <a:ext cx="304784" cy="304784"/>
            </a:xfrm>
            <a:prstGeom prst="mathPlus">
              <a:avLst/>
            </a:prstGeom>
            <a:solidFill>
              <a:srgbClr val="00FFFF"/>
            </a:solidFill>
            <a:ln w="19050">
              <a:solidFill>
                <a:srgbClr val="003C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ADAA03A-25EF-4971-BC63-ED69292E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355" y="5145828"/>
              <a:ext cx="1169240" cy="116572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7BFB255-7B5A-461F-8096-A5C96E7FE2CC}"/>
                </a:ext>
              </a:extLst>
            </p:cNvPr>
            <p:cNvSpPr txBox="1"/>
            <p:nvPr/>
          </p:nvSpPr>
          <p:spPr>
            <a:xfrm>
              <a:off x="5101824" y="5465389"/>
              <a:ext cx="12282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F3750B3-A9AD-4A12-BCCF-9F3F4BA87F68}"/>
              </a:ext>
            </a:extLst>
          </p:cNvPr>
          <p:cNvSpPr txBox="1"/>
          <p:nvPr/>
        </p:nvSpPr>
        <p:spPr>
          <a:xfrm>
            <a:off x="1748887" y="1792876"/>
            <a:ext cx="4471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Retinal +             Retinal +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1820E8A-64B6-451F-A492-38CE14D6279F}"/>
              </a:ext>
            </a:extLst>
          </p:cNvPr>
          <p:cNvSpPr/>
          <p:nvPr/>
        </p:nvSpPr>
        <p:spPr>
          <a:xfrm>
            <a:off x="6915197" y="1861701"/>
            <a:ext cx="4357857" cy="4236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675655-84B3-40B0-88FB-AAEAA871E9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19" y="1983604"/>
            <a:ext cx="4121382" cy="385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3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D7F9417E-6B2E-4A55-BF10-95113505E803}"/>
              </a:ext>
            </a:extLst>
          </p:cNvPr>
          <p:cNvSpPr txBox="1"/>
          <p:nvPr/>
        </p:nvSpPr>
        <p:spPr>
          <a:xfrm>
            <a:off x="4701522" y="5840306"/>
            <a:ext cx="1034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Proton gradient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EF9667-90FD-4136-9FD3-38CC6022E8CD}"/>
              </a:ext>
            </a:extLst>
          </p:cNvPr>
          <p:cNvGrpSpPr/>
          <p:nvPr/>
        </p:nvGrpSpPr>
        <p:grpSpPr>
          <a:xfrm>
            <a:off x="1677740" y="4547829"/>
            <a:ext cx="3231292" cy="2055528"/>
            <a:chOff x="3158552" y="3124239"/>
            <a:chExt cx="5080881" cy="32321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EBD005-FD32-430C-9391-DF5F1F099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5316" y="3124239"/>
              <a:ext cx="4790399" cy="316337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244070-6907-4591-A067-F9764FB116E7}"/>
                </a:ext>
              </a:extLst>
            </p:cNvPr>
            <p:cNvSpPr/>
            <p:nvPr/>
          </p:nvSpPr>
          <p:spPr>
            <a:xfrm>
              <a:off x="3158552" y="4198732"/>
              <a:ext cx="5080881" cy="21576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0" tIns="45706" rIns="91410" bIns="45706"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B890E-4562-4C68-9FD8-9B3CAF0777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1224255"/>
            <a:ext cx="5676900" cy="4895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Phototrophic advantages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Lycopene, retinal synthesis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Actinorhodopsin formation/function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Complex carotenoid synthesis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Discovery of heliorhodopsins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84C208-C1C2-4B90-AFAE-C5B62EE0A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638" y="3199571"/>
            <a:ext cx="547012" cy="821852"/>
          </a:xfrm>
          <a:prstGeom prst="rect">
            <a:avLst/>
          </a:prstGeom>
        </p:spPr>
      </p:pic>
      <p:sp>
        <p:nvSpPr>
          <p:cNvPr id="9" name="Plus 3">
            <a:extLst>
              <a:ext uri="{FF2B5EF4-FFF2-40B4-BE49-F238E27FC236}">
                <a16:creationId xmlns:a16="http://schemas.microsoft.com/office/drawing/2014/main" id="{222EC73B-F2CE-41C5-A8EF-1A0874BA843D}"/>
              </a:ext>
            </a:extLst>
          </p:cNvPr>
          <p:cNvSpPr>
            <a:spLocks noChangeAspect="1"/>
          </p:cNvSpPr>
          <p:nvPr/>
        </p:nvSpPr>
        <p:spPr>
          <a:xfrm>
            <a:off x="3327036" y="3520975"/>
            <a:ext cx="232983" cy="232983"/>
          </a:xfrm>
          <a:prstGeom prst="mathPlus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B6D042-1DBA-4503-AE3E-3928AA8FFF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913" y="3226540"/>
            <a:ext cx="824331" cy="821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DAF9A5-072F-4FAA-AFD5-9B416092A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0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How will I show our progress?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5E703-6906-4962-8F63-AA4D0E967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24255"/>
            <a:ext cx="576534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Heterotrophic advantage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Cyanophycin cleavage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 resolution dipeptide cleavage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High-resolution dipeptide cleavage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4C717-5AC8-48CD-8415-5F61154B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582CAF4-6959-4E87-A999-B59BA7A1DB8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93845" y="2244524"/>
          <a:ext cx="3037988" cy="305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06" name="CS ChemDraw Drawing" r:id="rId6" imgW="5166096" imgH="519653" progId="ChemDraw.Document.6.0">
                  <p:embed/>
                </p:oleObj>
              </mc:Choice>
              <mc:Fallback>
                <p:oleObj name="CS ChemDraw Drawing" r:id="rId6" imgW="5166096" imgH="519653" progId="ChemDraw.Document.6.0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582CAF4-6959-4E87-A999-B59BA7A1DB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93845" y="2244524"/>
                        <a:ext cx="3037988" cy="305294"/>
                      </a:xfrm>
                      <a:prstGeom prst="rect">
                        <a:avLst/>
                      </a:prstGeom>
                      <a:ln w="381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8AA6BFF-5628-4B9F-94E2-0E099D46CC7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325483" y="2198019"/>
          <a:ext cx="1167098" cy="398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07" name="CS ChemDraw Drawing" r:id="rId8" imgW="2066121" imgH="705243" progId="ChemDraw.Document.6.0">
                  <p:embed/>
                </p:oleObj>
              </mc:Choice>
              <mc:Fallback>
                <p:oleObj name="CS ChemDraw Drawing" r:id="rId8" imgW="2066121" imgH="705243" progId="ChemDraw.Document.6.0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8AA6BFF-5628-4B9F-94E2-0E099D46CC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25483" y="2198019"/>
                        <a:ext cx="1167098" cy="398303"/>
                      </a:xfrm>
                      <a:prstGeom prst="rect">
                        <a:avLst/>
                      </a:prstGeom>
                      <a:ln w="38100">
                        <a:solidFill>
                          <a:srgbClr val="FFFF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own Arrow 25">
            <a:extLst>
              <a:ext uri="{FF2B5EF4-FFF2-40B4-BE49-F238E27FC236}">
                <a16:creationId xmlns:a16="http://schemas.microsoft.com/office/drawing/2014/main" id="{C4F9F6C5-6A25-4F46-B821-DC24E2812A57}"/>
              </a:ext>
            </a:extLst>
          </p:cNvPr>
          <p:cNvSpPr/>
          <p:nvPr/>
        </p:nvSpPr>
        <p:spPr>
          <a:xfrm rot="16200000">
            <a:off x="4603125" y="3470908"/>
            <a:ext cx="112895" cy="358026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981E90-A848-4EE6-A47E-A773B013CC47}"/>
              </a:ext>
            </a:extLst>
          </p:cNvPr>
          <p:cNvSpPr txBox="1"/>
          <p:nvPr/>
        </p:nvSpPr>
        <p:spPr>
          <a:xfrm>
            <a:off x="4725036" y="3429000"/>
            <a:ext cx="1034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Proton gradient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893536-A7A1-4FB9-B654-347D2ABDB0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6471" y="5761939"/>
            <a:ext cx="1056368" cy="56249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ECBCCCF-E1CB-418F-8482-A2EBCB8DA384}"/>
              </a:ext>
            </a:extLst>
          </p:cNvPr>
          <p:cNvSpPr/>
          <p:nvPr/>
        </p:nvSpPr>
        <p:spPr>
          <a:xfrm>
            <a:off x="1707481" y="4487553"/>
            <a:ext cx="1011005" cy="217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069AD44-C95B-4579-A253-D4B9B818B5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4029" y="3327448"/>
            <a:ext cx="402867" cy="662446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F44F0FA-83EE-4AB1-9EA9-55A49AC8A8AD}"/>
              </a:ext>
            </a:extLst>
          </p:cNvPr>
          <p:cNvSpPr txBox="1"/>
          <p:nvPr/>
        </p:nvSpPr>
        <p:spPr>
          <a:xfrm>
            <a:off x="-6579225" y="3678518"/>
            <a:ext cx="2998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heliorhodopsin</a:t>
            </a:r>
          </a:p>
        </p:txBody>
      </p:sp>
      <p:sp>
        <p:nvSpPr>
          <p:cNvPr id="27" name="&quot;Not Allowed&quot; Symbol 26">
            <a:extLst>
              <a:ext uri="{FF2B5EF4-FFF2-40B4-BE49-F238E27FC236}">
                <a16:creationId xmlns:a16="http://schemas.microsoft.com/office/drawing/2014/main" id="{F1185005-F070-4B0F-8B27-3A86339A53CE}"/>
              </a:ext>
            </a:extLst>
          </p:cNvPr>
          <p:cNvSpPr/>
          <p:nvPr/>
        </p:nvSpPr>
        <p:spPr>
          <a:xfrm>
            <a:off x="4880146" y="5720969"/>
            <a:ext cx="720309" cy="720309"/>
          </a:xfrm>
          <a:prstGeom prst="noSmoking">
            <a:avLst>
              <a:gd name="adj" fmla="val 9868"/>
            </a:avLst>
          </a:prstGeom>
          <a:solidFill>
            <a:srgbClr val="00FFFF"/>
          </a:solidFill>
          <a:ln>
            <a:solidFill>
              <a:srgbClr val="001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56B26B7-113F-4E3E-88B6-C978C2479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744" y="5610877"/>
            <a:ext cx="547012" cy="821852"/>
          </a:xfrm>
          <a:prstGeom prst="rect">
            <a:avLst/>
          </a:prstGeom>
        </p:spPr>
      </p:pic>
      <p:sp>
        <p:nvSpPr>
          <p:cNvPr id="29" name="Plus 3">
            <a:extLst>
              <a:ext uri="{FF2B5EF4-FFF2-40B4-BE49-F238E27FC236}">
                <a16:creationId xmlns:a16="http://schemas.microsoft.com/office/drawing/2014/main" id="{BCDE42AA-8171-4526-830B-464140825D07}"/>
              </a:ext>
            </a:extLst>
          </p:cNvPr>
          <p:cNvSpPr>
            <a:spLocks noChangeAspect="1"/>
          </p:cNvSpPr>
          <p:nvPr/>
        </p:nvSpPr>
        <p:spPr>
          <a:xfrm>
            <a:off x="3311142" y="5932281"/>
            <a:ext cx="232983" cy="232983"/>
          </a:xfrm>
          <a:prstGeom prst="mathPlus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A563A30-11D3-470B-8A9F-E952A7495B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019" y="5637846"/>
            <a:ext cx="824331" cy="821852"/>
          </a:xfrm>
          <a:prstGeom prst="rect">
            <a:avLst/>
          </a:prstGeom>
        </p:spPr>
      </p:pic>
      <p:sp>
        <p:nvSpPr>
          <p:cNvPr id="31" name="Down Arrow 25">
            <a:extLst>
              <a:ext uri="{FF2B5EF4-FFF2-40B4-BE49-F238E27FC236}">
                <a16:creationId xmlns:a16="http://schemas.microsoft.com/office/drawing/2014/main" id="{E77E23D1-E1D3-48CB-85C8-FADB0CDFD6AC}"/>
              </a:ext>
            </a:extLst>
          </p:cNvPr>
          <p:cNvSpPr/>
          <p:nvPr/>
        </p:nvSpPr>
        <p:spPr>
          <a:xfrm rot="16200000">
            <a:off x="4587231" y="5882214"/>
            <a:ext cx="112895" cy="358026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980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932" y="175941"/>
            <a:ext cx="1178606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Are acI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Actinobacteria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opportunistic heterotrophs?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97842" y="6251059"/>
            <a:ext cx="491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http://plantphys.info/plant_physiology/light.shtml</a:t>
            </a:r>
          </a:p>
        </p:txBody>
      </p:sp>
      <p:sp>
        <p:nvSpPr>
          <p:cNvPr id="7" name="Rectangle 6"/>
          <p:cNvSpPr/>
          <p:nvPr/>
        </p:nvSpPr>
        <p:spPr>
          <a:xfrm>
            <a:off x="8377906" y="5750718"/>
            <a:ext cx="20826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Garcia et al. (2013)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ISME J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32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8818A1-B7BE-41B2-B0E8-F89849332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76" y="2252324"/>
            <a:ext cx="5018260" cy="34110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890AEA-13EA-412D-9AFD-88A975F273D7}"/>
              </a:ext>
            </a:extLst>
          </p:cNvPr>
          <p:cNvSpPr txBox="1"/>
          <p:nvPr/>
        </p:nvSpPr>
        <p:spPr>
          <a:xfrm>
            <a:off x="6265395" y="1578833"/>
            <a:ext cx="5931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acI Metabolism Model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50C4AC3-FE51-47C6-BD86-D98279E7CF3F}"/>
              </a:ext>
            </a:extLst>
          </p:cNvPr>
          <p:cNvSpPr txBox="1">
            <a:spLocks/>
          </p:cNvSpPr>
          <p:nvPr/>
        </p:nvSpPr>
        <p:spPr>
          <a:xfrm>
            <a:off x="784523" y="1988704"/>
            <a:ext cx="4612184" cy="367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acI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Actinobacteria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utilize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cyanophycinases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for heterotrophy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 freshwater lakes.</a:t>
            </a:r>
          </a:p>
        </p:txBody>
      </p:sp>
    </p:spTree>
    <p:extLst>
      <p:ext uri="{BB962C8B-B14F-4D97-AF65-F5344CB8AC3E}">
        <p14:creationId xmlns:p14="http://schemas.microsoft.com/office/powerpoint/2010/main" val="1174608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A7F2D-26C3-4B37-8FB6-A28DBEDF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25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Cyanobacteria produce and degrade cyanophycin.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7268F-BC1D-4D5C-9A64-CA9FEAAFC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9721" y="1825625"/>
            <a:ext cx="513161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Cyanophycin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Nitrogen/carbon storage polymer  with a 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unit (low 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200" dirty="0">
                <a:solidFill>
                  <a:srgbClr val="00C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extremely insoluble granules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synthesized by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CphA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CphB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cyanophycinase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cyanobacterial serine</a:t>
            </a:r>
          </a:p>
          <a:p>
            <a:pPr marL="457200" lvl="1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 peptidase for cyanophycin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secreted versions are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CphE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3E21A-CE48-4567-813E-D01B5F34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6BA0D26-3F07-44B6-8721-5AA5B300EACE}" type="slidenum">
              <a:rPr lang="en-US" smtClean="0"/>
              <a:t>33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E29AEC-5196-4F87-9FC1-74969936EDB0}"/>
              </a:ext>
            </a:extLst>
          </p:cNvPr>
          <p:cNvSpPr/>
          <p:nvPr/>
        </p:nvSpPr>
        <p:spPr>
          <a:xfrm>
            <a:off x="7513048" y="3467476"/>
            <a:ext cx="22156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Liang et al. (2014)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F5DFD8-C6CA-462F-B302-1B5F08F0F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832" y="1721354"/>
            <a:ext cx="6035912" cy="178821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AA37D23-E6AC-4F59-8407-009F7ED1F5BF}"/>
              </a:ext>
            </a:extLst>
          </p:cNvPr>
          <p:cNvGrpSpPr/>
          <p:nvPr/>
        </p:nvGrpSpPr>
        <p:grpSpPr>
          <a:xfrm>
            <a:off x="7493832" y="4582909"/>
            <a:ext cx="2433682" cy="1615096"/>
            <a:chOff x="7028110" y="4212935"/>
            <a:chExt cx="2560615" cy="16993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EF6D947-40F8-4F74-9629-D1AE70BB9133}"/>
                </a:ext>
              </a:extLst>
            </p:cNvPr>
            <p:cNvSpPr txBox="1"/>
            <p:nvPr/>
          </p:nvSpPr>
          <p:spPr>
            <a:xfrm>
              <a:off x="7060157" y="4759340"/>
              <a:ext cx="2450984" cy="615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D</a:t>
              </a:r>
              <a:r>
                <a:rPr lang="en-US" sz="3200" dirty="0"/>
                <a:t>-</a:t>
              </a:r>
              <a:r>
                <a:rPr lang="en-US" sz="3200" dirty="0">
                  <a:solidFill>
                    <a:srgbClr val="FF0000"/>
                  </a:solidFill>
                </a:rPr>
                <a:t>D</a:t>
              </a:r>
              <a:r>
                <a:rPr lang="en-US" sz="3200" dirty="0"/>
                <a:t>-</a:t>
              </a:r>
              <a:r>
                <a:rPr lang="en-US" sz="3200" dirty="0">
                  <a:solidFill>
                    <a:srgbClr val="FF0000"/>
                  </a:solidFill>
                </a:rPr>
                <a:t>D</a:t>
              </a:r>
              <a:r>
                <a:rPr lang="en-US" sz="3200" dirty="0"/>
                <a:t>-</a:t>
              </a:r>
              <a:r>
                <a:rPr lang="en-US" sz="3200" dirty="0">
                  <a:solidFill>
                    <a:srgbClr val="FF0000"/>
                  </a:solidFill>
                </a:rPr>
                <a:t>D</a:t>
              </a:r>
              <a:r>
                <a:rPr lang="en-US" sz="3200" dirty="0"/>
                <a:t>-</a:t>
              </a:r>
              <a:r>
                <a:rPr lang="en-US" sz="3200" dirty="0">
                  <a:solidFill>
                    <a:srgbClr val="FF0000"/>
                  </a:solidFill>
                </a:rPr>
                <a:t>D</a:t>
              </a:r>
              <a:r>
                <a:rPr lang="en-US" sz="3200" dirty="0"/>
                <a:t>-</a:t>
              </a:r>
              <a:r>
                <a:rPr lang="en-US" sz="3200" dirty="0">
                  <a:solidFill>
                    <a:srgbClr val="FF0000"/>
                  </a:solidFill>
                </a:rPr>
                <a:t>D</a:t>
              </a:r>
              <a:endParaRPr lang="en-US" sz="32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3F2974-FDB2-4CE2-AE1C-8694084CEB65}"/>
                </a:ext>
              </a:extLst>
            </p:cNvPr>
            <p:cNvSpPr txBox="1"/>
            <p:nvPr/>
          </p:nvSpPr>
          <p:spPr>
            <a:xfrm>
              <a:off x="7028110" y="4212935"/>
              <a:ext cx="2560615" cy="615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</a:rPr>
                <a:t>R      </a:t>
              </a:r>
              <a:r>
                <a:rPr lang="en-US" sz="3200" dirty="0" err="1">
                  <a:solidFill>
                    <a:srgbClr val="0070C0"/>
                  </a:solidFill>
                </a:rPr>
                <a:t>R</a:t>
              </a:r>
              <a:r>
                <a:rPr lang="en-US" sz="3200" dirty="0">
                  <a:solidFill>
                    <a:srgbClr val="0070C0"/>
                  </a:solidFill>
                </a:rPr>
                <a:t>      </a:t>
              </a:r>
              <a:r>
                <a:rPr lang="en-US" sz="3200" dirty="0" err="1">
                  <a:solidFill>
                    <a:srgbClr val="0070C0"/>
                  </a:solidFill>
                </a:rPr>
                <a:t>R</a:t>
              </a:r>
              <a:r>
                <a:rPr lang="en-US" sz="3200" dirty="0">
                  <a:solidFill>
                    <a:srgbClr val="0070C0"/>
                  </a:solidFill>
                </a:rPr>
                <a:t>    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5760CF2-68C5-400F-BD03-2CDBAFF5FBDC}"/>
                </a:ext>
              </a:extLst>
            </p:cNvPr>
            <p:cNvSpPr txBox="1"/>
            <p:nvPr/>
          </p:nvSpPr>
          <p:spPr>
            <a:xfrm>
              <a:off x="7438990" y="5296997"/>
              <a:ext cx="2061378" cy="615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</a:rPr>
                <a:t>R      </a:t>
              </a:r>
              <a:r>
                <a:rPr lang="en-US" sz="3200" dirty="0">
                  <a:solidFill>
                    <a:srgbClr val="00C2BE"/>
                  </a:solidFill>
                </a:rPr>
                <a:t>K</a:t>
              </a:r>
              <a:r>
                <a:rPr lang="en-US" sz="3200" dirty="0">
                  <a:solidFill>
                    <a:srgbClr val="0070C0"/>
                  </a:solidFill>
                </a:rPr>
                <a:t>      R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84C3551-5A8F-42F5-B26D-B8221E4CD3E4}"/>
                </a:ext>
              </a:extLst>
            </p:cNvPr>
            <p:cNvCxnSpPr>
              <a:cxnSpLocks/>
            </p:cNvCxnSpPr>
            <p:nvPr/>
          </p:nvCxnSpPr>
          <p:spPr>
            <a:xfrm>
              <a:off x="7235777" y="4727272"/>
              <a:ext cx="0" cy="15322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D09E2EA-0338-40F4-970B-08BE3A726409}"/>
                </a:ext>
              </a:extLst>
            </p:cNvPr>
            <p:cNvCxnSpPr>
              <a:cxnSpLocks/>
            </p:cNvCxnSpPr>
            <p:nvPr/>
          </p:nvCxnSpPr>
          <p:spPr>
            <a:xfrm>
              <a:off x="8026744" y="4727272"/>
              <a:ext cx="0" cy="15322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101F6EE-824C-435A-95D3-9EF41470C5B1}"/>
                </a:ext>
              </a:extLst>
            </p:cNvPr>
            <p:cNvCxnSpPr>
              <a:cxnSpLocks/>
            </p:cNvCxnSpPr>
            <p:nvPr/>
          </p:nvCxnSpPr>
          <p:spPr>
            <a:xfrm>
              <a:off x="8815779" y="4727272"/>
              <a:ext cx="0" cy="15322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DC45B7F-106C-4FFC-A669-7E166513D61A}"/>
                </a:ext>
              </a:extLst>
            </p:cNvPr>
            <p:cNvCxnSpPr>
              <a:cxnSpLocks/>
            </p:cNvCxnSpPr>
            <p:nvPr/>
          </p:nvCxnSpPr>
          <p:spPr>
            <a:xfrm>
              <a:off x="7648339" y="5261526"/>
              <a:ext cx="0" cy="15322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537E8DC-ED8B-4110-B4DB-37EE4FFE7779}"/>
                </a:ext>
              </a:extLst>
            </p:cNvPr>
            <p:cNvCxnSpPr>
              <a:cxnSpLocks/>
            </p:cNvCxnSpPr>
            <p:nvPr/>
          </p:nvCxnSpPr>
          <p:spPr>
            <a:xfrm>
              <a:off x="9205417" y="5259086"/>
              <a:ext cx="0" cy="15322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057283A-7960-4401-9C3F-430E4C3CF5CF}"/>
                </a:ext>
              </a:extLst>
            </p:cNvPr>
            <p:cNvCxnSpPr>
              <a:cxnSpLocks/>
            </p:cNvCxnSpPr>
            <p:nvPr/>
          </p:nvCxnSpPr>
          <p:spPr>
            <a:xfrm>
              <a:off x="8427787" y="5259086"/>
              <a:ext cx="0" cy="15322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44DF543-4752-44DE-9F62-AE6EB6700CB9}"/>
              </a:ext>
            </a:extLst>
          </p:cNvPr>
          <p:cNvSpPr txBox="1"/>
          <p:nvPr/>
        </p:nvSpPr>
        <p:spPr>
          <a:xfrm>
            <a:off x="10011160" y="5243877"/>
            <a:ext cx="854906" cy="369332"/>
          </a:xfrm>
          <a:prstGeom prst="rect">
            <a:avLst/>
          </a:prstGeom>
          <a:solidFill>
            <a:srgbClr val="00FFFF"/>
          </a:solidFill>
          <a:ln w="25400">
            <a:solidFill>
              <a:srgbClr val="003CB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003C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990D17-9DC8-48B1-AF7A-DE5847E59314}"/>
              </a:ext>
            </a:extLst>
          </p:cNvPr>
          <p:cNvSpPr txBox="1"/>
          <p:nvPr/>
        </p:nvSpPr>
        <p:spPr>
          <a:xfrm>
            <a:off x="5143287" y="1274951"/>
            <a:ext cx="6962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Cyanobacterial Granules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3378E7-2014-4EA2-8DFC-0CA0D5DAC699}"/>
              </a:ext>
            </a:extLst>
          </p:cNvPr>
          <p:cNvSpPr txBox="1"/>
          <p:nvPr/>
        </p:nvSpPr>
        <p:spPr>
          <a:xfrm>
            <a:off x="5148191" y="3973509"/>
            <a:ext cx="6934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Cyanophycin Polymer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7CD693B-CDB9-41A4-B1BD-8919EE0C3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1319" y="4485245"/>
            <a:ext cx="913814" cy="1739192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64980B3-D1AD-427D-9EA6-1E84309AEDE2}"/>
              </a:ext>
            </a:extLst>
          </p:cNvPr>
          <p:cNvCxnSpPr>
            <a:cxnSpLocks/>
          </p:cNvCxnSpPr>
          <p:nvPr/>
        </p:nvCxnSpPr>
        <p:spPr>
          <a:xfrm>
            <a:off x="9873241" y="5424122"/>
            <a:ext cx="1188720" cy="386"/>
          </a:xfrm>
          <a:prstGeom prst="straightConnector1">
            <a:avLst/>
          </a:prstGeom>
          <a:ln w="317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806DF82-5977-45CB-8852-04B61A00EBD4}"/>
              </a:ext>
            </a:extLst>
          </p:cNvPr>
          <p:cNvSpPr txBox="1"/>
          <p:nvPr/>
        </p:nvSpPr>
        <p:spPr>
          <a:xfrm>
            <a:off x="10012247" y="5239456"/>
            <a:ext cx="854906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CphB</a:t>
            </a:r>
            <a:endParaRPr lang="en-US" dirty="0">
              <a:solidFill>
                <a:srgbClr val="003C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23A1E42-96C1-4667-AD91-70E0FCD24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1078" y="4455161"/>
            <a:ext cx="1253082" cy="177436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D8566F1-B02B-4ABF-99BC-A96696C22FBE}"/>
              </a:ext>
            </a:extLst>
          </p:cNvPr>
          <p:cNvSpPr txBox="1"/>
          <p:nvPr/>
        </p:nvSpPr>
        <p:spPr>
          <a:xfrm>
            <a:off x="6487223" y="5245540"/>
            <a:ext cx="854906" cy="369332"/>
          </a:xfrm>
          <a:prstGeom prst="rect">
            <a:avLst/>
          </a:prstGeom>
          <a:solidFill>
            <a:srgbClr val="00FFFF"/>
          </a:solidFill>
          <a:ln w="25400">
            <a:solidFill>
              <a:srgbClr val="003CB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003C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E3D990F-2781-4889-BE7B-84222E26AA66}"/>
              </a:ext>
            </a:extLst>
          </p:cNvPr>
          <p:cNvCxnSpPr>
            <a:cxnSpLocks/>
          </p:cNvCxnSpPr>
          <p:nvPr/>
        </p:nvCxnSpPr>
        <p:spPr>
          <a:xfrm>
            <a:off x="6349304" y="5425785"/>
            <a:ext cx="1188720" cy="386"/>
          </a:xfrm>
          <a:prstGeom prst="straightConnector1">
            <a:avLst/>
          </a:prstGeom>
          <a:ln w="317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E4C7978-0F94-42C5-872E-5367B5A86B9E}"/>
              </a:ext>
            </a:extLst>
          </p:cNvPr>
          <p:cNvSpPr txBox="1"/>
          <p:nvPr/>
        </p:nvSpPr>
        <p:spPr>
          <a:xfrm>
            <a:off x="6488310" y="5241119"/>
            <a:ext cx="854906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CphA</a:t>
            </a:r>
            <a:endParaRPr lang="en-US" dirty="0">
              <a:solidFill>
                <a:srgbClr val="003C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687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B0B9C-6C49-4B98-9414-8DF971B8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" y="51088"/>
            <a:ext cx="110871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acI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Actinobacteria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have 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CphB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-homolog, but…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8DF4E-2C8D-45E5-967A-3AE23EE4A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34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7D5AA7-8D4C-48D5-8DCB-DE352816193D}"/>
              </a:ext>
            </a:extLst>
          </p:cNvPr>
          <p:cNvSpPr txBox="1"/>
          <p:nvPr/>
        </p:nvSpPr>
        <p:spPr>
          <a:xfrm>
            <a:off x="2019657" y="5775579"/>
            <a:ext cx="7778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MUSCLE alignment: 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conserved catalytic triad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conserved GXSXGX motif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E-value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CphB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8E-13   Identity: 31%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E-value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PepE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3E-1    Identity: 22%</a:t>
            </a:r>
            <a:endParaRPr lang="en-US" i="1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AFC9A2-18DB-49D1-9E70-B77F1C97A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889" y="1153179"/>
            <a:ext cx="8818221" cy="455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408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A7F2D-26C3-4B37-8FB6-A28DBEDF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7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PepE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are selective peptidases.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7268F-BC1D-4D5C-9A64-CA9FEAAFC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38138"/>
            <a:ext cx="5436104" cy="48782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PepE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Extensively studied in</a:t>
            </a:r>
          </a:p>
          <a:p>
            <a:pPr marL="457200" lvl="1" indent="0"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  Salmonella enterica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Typhimurium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Dipeptide substrate needs a leading aspartate – D-X, D-G-G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Tetrahedral intermediates mechanism 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3E21A-CE48-4567-813E-D01B5F34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35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2C8FD7-ACCF-463E-8345-94050E3AD772}"/>
              </a:ext>
            </a:extLst>
          </p:cNvPr>
          <p:cNvSpPr txBox="1"/>
          <p:nvPr/>
        </p:nvSpPr>
        <p:spPr>
          <a:xfrm>
            <a:off x="6053031" y="6090297"/>
            <a:ext cx="522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Carter and Miller. (1984)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J. Bacteriology.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B42E7F2-1BC1-4008-A772-3F0E0151B3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795512"/>
              </p:ext>
            </p:extLst>
          </p:nvPr>
        </p:nvGraphicFramePr>
        <p:xfrm>
          <a:off x="1194696" y="4661153"/>
          <a:ext cx="1306513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90" name="CS ChemDraw Drawing" r:id="rId3" imgW="1306041" imgH="1339337" progId="ChemDraw.Document.6.0">
                  <p:embed/>
                </p:oleObj>
              </mc:Choice>
              <mc:Fallback>
                <p:oleObj name="CS ChemDraw Drawing" r:id="rId3" imgW="1306041" imgH="1339337" progId="ChemDraw.Document.6.0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B42E7F2-1BC1-4008-A772-3F0E0151B3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4696" y="4661153"/>
                        <a:ext cx="1306513" cy="1339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0760F19-ED5C-4B94-97F6-9437711837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640144"/>
              </p:ext>
            </p:extLst>
          </p:nvPr>
        </p:nvGraphicFramePr>
        <p:xfrm>
          <a:off x="3755296" y="4651293"/>
          <a:ext cx="1730375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91" name="CS ChemDraw Drawing" r:id="rId5" imgW="1729782" imgH="1339337" progId="ChemDraw.Document.6.0">
                  <p:embed/>
                </p:oleObj>
              </mc:Choice>
              <mc:Fallback>
                <p:oleObj name="CS ChemDraw Drawing" r:id="rId5" imgW="1729782" imgH="1339337" progId="ChemDraw.Document.6.0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0760F19-ED5C-4B94-97F6-9437711837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55296" y="4651293"/>
                        <a:ext cx="1730375" cy="1339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3C3C6EC-B18A-4F8E-9F27-7B429E1F69A1}"/>
              </a:ext>
            </a:extLst>
          </p:cNvPr>
          <p:cNvSpPr txBox="1"/>
          <p:nvPr/>
        </p:nvSpPr>
        <p:spPr>
          <a:xfrm>
            <a:off x="2692929" y="5245707"/>
            <a:ext cx="854906" cy="369332"/>
          </a:xfrm>
          <a:prstGeom prst="rect">
            <a:avLst/>
          </a:prstGeom>
          <a:solidFill>
            <a:srgbClr val="00FFFF"/>
          </a:solidFill>
          <a:ln w="25400">
            <a:solidFill>
              <a:srgbClr val="003CB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003C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75BDF18-3FD5-445E-A49E-88C3CAC337F7}"/>
              </a:ext>
            </a:extLst>
          </p:cNvPr>
          <p:cNvCxnSpPr>
            <a:cxnSpLocks/>
          </p:cNvCxnSpPr>
          <p:nvPr/>
        </p:nvCxnSpPr>
        <p:spPr>
          <a:xfrm>
            <a:off x="2542412" y="5418984"/>
            <a:ext cx="1188720" cy="386"/>
          </a:xfrm>
          <a:prstGeom prst="straightConnector1">
            <a:avLst/>
          </a:prstGeom>
          <a:ln w="317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7B133BD-5D3D-4EDB-A74D-A7DDC68FBECD}"/>
              </a:ext>
            </a:extLst>
          </p:cNvPr>
          <p:cNvSpPr txBox="1"/>
          <p:nvPr/>
        </p:nvSpPr>
        <p:spPr>
          <a:xfrm>
            <a:off x="6140486" y="1420556"/>
            <a:ext cx="5436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</a:rPr>
              <a:t>PepE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substrate scans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8414F5-ACB9-473A-A0A2-86F89C30E9A8}"/>
              </a:ext>
            </a:extLst>
          </p:cNvPr>
          <p:cNvSpPr txBox="1"/>
          <p:nvPr/>
        </p:nvSpPr>
        <p:spPr>
          <a:xfrm>
            <a:off x="2681418" y="5234318"/>
            <a:ext cx="854906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PepE</a:t>
            </a:r>
            <a:endParaRPr lang="en-US" dirty="0">
              <a:solidFill>
                <a:srgbClr val="003C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E99E3D-EA39-4551-985C-9119F5EE6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5308" y="1882221"/>
            <a:ext cx="4659533" cy="417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23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9B3E1AB-82D0-4891-A02E-7A7AC905F1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15" y="1958538"/>
            <a:ext cx="6144357" cy="36726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DF078B-C2A0-4D5D-9307-64FE606399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362" y="1964579"/>
            <a:ext cx="6144357" cy="36726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50B57B-2E84-4881-8679-93B457189C35}"/>
              </a:ext>
            </a:extLst>
          </p:cNvPr>
          <p:cNvSpPr/>
          <p:nvPr/>
        </p:nvSpPr>
        <p:spPr>
          <a:xfrm>
            <a:off x="4833546" y="1559870"/>
            <a:ext cx="2794692" cy="4879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3A7F2D-26C3-4B37-8FB6-A28DBEDF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313" y="40393"/>
            <a:ext cx="1220530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Pure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CphB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-homolog acts as a monomer/dimer mix.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3E21A-CE48-4567-813E-D01B5F34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36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2C8FD7-ACCF-463E-8345-94050E3AD772}"/>
              </a:ext>
            </a:extLst>
          </p:cNvPr>
          <p:cNvSpPr txBox="1"/>
          <p:nvPr/>
        </p:nvSpPr>
        <p:spPr>
          <a:xfrm>
            <a:off x="838200" y="5795204"/>
            <a:ext cx="11080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SDS-PAGE analysis indicates high purity, but the sample is hydrodynamically disperse.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protein contains a long purification tag at the N-terminus (~20 amino acids).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B133BD-5D3D-4EDB-A74D-A7DDC68FBECD}"/>
              </a:ext>
            </a:extLst>
          </p:cNvPr>
          <p:cNvSpPr txBox="1"/>
          <p:nvPr/>
        </p:nvSpPr>
        <p:spPr>
          <a:xfrm>
            <a:off x="6140486" y="1280510"/>
            <a:ext cx="5655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Gel Filtration Purification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498E40-B240-4345-AB69-3DF3BC6364A8}"/>
              </a:ext>
            </a:extLst>
          </p:cNvPr>
          <p:cNvSpPr txBox="1"/>
          <p:nvPr/>
        </p:nvSpPr>
        <p:spPr>
          <a:xfrm>
            <a:off x="822047" y="1296198"/>
            <a:ext cx="5394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Purified Protein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78ACFEA-3D56-4FB8-B209-9A41AE2684E9}"/>
              </a:ext>
            </a:extLst>
          </p:cNvPr>
          <p:cNvSpPr/>
          <p:nvPr/>
        </p:nvSpPr>
        <p:spPr>
          <a:xfrm>
            <a:off x="9050621" y="2250830"/>
            <a:ext cx="1555531" cy="3326659"/>
          </a:xfrm>
          <a:custGeom>
            <a:avLst/>
            <a:gdLst>
              <a:gd name="connsiteX0" fmla="*/ 0 w 1555531"/>
              <a:gd name="connsiteY0" fmla="*/ 3163614 h 3174125"/>
              <a:gd name="connsiteX1" fmla="*/ 599089 w 1555531"/>
              <a:gd name="connsiteY1" fmla="*/ 1 h 3174125"/>
              <a:gd name="connsiteX2" fmla="*/ 1555531 w 1555531"/>
              <a:gd name="connsiteY2" fmla="*/ 3174125 h 317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5531" h="3174125">
                <a:moveTo>
                  <a:pt x="0" y="3163614"/>
                </a:moveTo>
                <a:cubicBezTo>
                  <a:pt x="169917" y="1580931"/>
                  <a:pt x="339834" y="-1751"/>
                  <a:pt x="599089" y="1"/>
                </a:cubicBezTo>
                <a:cubicBezTo>
                  <a:pt x="858344" y="1753"/>
                  <a:pt x="1206937" y="1587939"/>
                  <a:pt x="1555531" y="3174125"/>
                </a:cubicBezTo>
              </a:path>
            </a:pathLst>
          </a:custGeom>
          <a:solidFill>
            <a:srgbClr val="0011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2464B5-3972-41C2-9A9C-EBF93BFB5021}"/>
              </a:ext>
            </a:extLst>
          </p:cNvPr>
          <p:cNvSpPr/>
          <p:nvPr/>
        </p:nvSpPr>
        <p:spPr>
          <a:xfrm>
            <a:off x="8118041" y="2208168"/>
            <a:ext cx="2295226" cy="3375738"/>
          </a:xfrm>
          <a:custGeom>
            <a:avLst/>
            <a:gdLst>
              <a:gd name="connsiteX0" fmla="*/ 0 w 2776151"/>
              <a:gd name="connsiteY0" fmla="*/ 3015072 h 3056261"/>
              <a:gd name="connsiteX1" fmla="*/ 1359243 w 2776151"/>
              <a:gd name="connsiteY1" fmla="*/ 23 h 3056261"/>
              <a:gd name="connsiteX2" fmla="*/ 2776151 w 2776151"/>
              <a:gd name="connsiteY2" fmla="*/ 3056261 h 305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6151" h="3056261">
                <a:moveTo>
                  <a:pt x="0" y="3015072"/>
                </a:moveTo>
                <a:cubicBezTo>
                  <a:pt x="448275" y="1504115"/>
                  <a:pt x="896551" y="-6842"/>
                  <a:pt x="1359243" y="23"/>
                </a:cubicBezTo>
                <a:cubicBezTo>
                  <a:pt x="1821935" y="6888"/>
                  <a:pt x="2299043" y="1531574"/>
                  <a:pt x="2776151" y="3056261"/>
                </a:cubicBezTo>
              </a:path>
            </a:pathLst>
          </a:custGeom>
          <a:solidFill>
            <a:srgbClr val="0011FF">
              <a:alpha val="75000"/>
            </a:srgbClr>
          </a:solidFill>
          <a:ln w="50800">
            <a:noFill/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194D71-E9F0-4323-8435-CA731B50216C}"/>
              </a:ext>
            </a:extLst>
          </p:cNvPr>
          <p:cNvSpPr txBox="1"/>
          <p:nvPr/>
        </p:nvSpPr>
        <p:spPr>
          <a:xfrm>
            <a:off x="8258086" y="2421407"/>
            <a:ext cx="854906" cy="369332"/>
          </a:xfrm>
          <a:prstGeom prst="rect">
            <a:avLst/>
          </a:prstGeom>
          <a:solidFill>
            <a:srgbClr val="00FFFF"/>
          </a:solidFill>
          <a:ln w="25400">
            <a:solidFill>
              <a:srgbClr val="0011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BB01F1-6E57-48EE-B495-A4E933DE0C89}"/>
              </a:ext>
            </a:extLst>
          </p:cNvPr>
          <p:cNvSpPr txBox="1"/>
          <p:nvPr/>
        </p:nvSpPr>
        <p:spPr>
          <a:xfrm>
            <a:off x="9690975" y="2421407"/>
            <a:ext cx="1205011" cy="369332"/>
          </a:xfrm>
          <a:prstGeom prst="rect">
            <a:avLst/>
          </a:prstGeom>
          <a:solidFill>
            <a:srgbClr val="00FFFF"/>
          </a:solidFill>
          <a:ln w="25400">
            <a:solidFill>
              <a:srgbClr val="0011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monomer</a:t>
            </a:r>
          </a:p>
        </p:txBody>
      </p:sp>
    </p:spTree>
    <p:extLst>
      <p:ext uri="{BB962C8B-B14F-4D97-AF65-F5344CB8AC3E}">
        <p14:creationId xmlns:p14="http://schemas.microsoft.com/office/powerpoint/2010/main" val="726372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E471A54-6432-49C1-AFDF-A39C40E4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413" y="130194"/>
            <a:ext cx="6846439" cy="6846439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070F7D7-3A27-41B5-8085-4EDFCD3F2CEB}"/>
              </a:ext>
            </a:extLst>
          </p:cNvPr>
          <p:cNvSpPr/>
          <p:nvPr/>
        </p:nvSpPr>
        <p:spPr>
          <a:xfrm>
            <a:off x="10657711" y="677574"/>
            <a:ext cx="1519722" cy="5926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470216-75CF-41D9-9312-AE70CCB148FC}"/>
              </a:ext>
            </a:extLst>
          </p:cNvPr>
          <p:cNvSpPr/>
          <p:nvPr/>
        </p:nvSpPr>
        <p:spPr>
          <a:xfrm>
            <a:off x="5502063" y="564639"/>
            <a:ext cx="2028496" cy="5926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E962E2C-9E1C-4353-89D1-8BDA2CB3DE82}"/>
              </a:ext>
            </a:extLst>
          </p:cNvPr>
          <p:cNvSpPr/>
          <p:nvPr/>
        </p:nvSpPr>
        <p:spPr>
          <a:xfrm rot="5400000">
            <a:off x="8199981" y="-1945761"/>
            <a:ext cx="2028496" cy="5926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D77FCBE-1C1E-4831-B079-E13CA1AB1D8E}"/>
              </a:ext>
            </a:extLst>
          </p:cNvPr>
          <p:cNvSpPr/>
          <p:nvPr/>
        </p:nvSpPr>
        <p:spPr>
          <a:xfrm rot="5400000">
            <a:off x="9058486" y="3742249"/>
            <a:ext cx="1140373" cy="5097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14760" y="127000"/>
            <a:ext cx="1177255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CphB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-homolog cannot degrade cyanophycin.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33ED37-922D-4848-B154-ABD7FABB6046}"/>
              </a:ext>
            </a:extLst>
          </p:cNvPr>
          <p:cNvSpPr txBox="1"/>
          <p:nvPr/>
        </p:nvSpPr>
        <p:spPr>
          <a:xfrm>
            <a:off x="822047" y="1296198"/>
            <a:ext cx="5393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Test Conditions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17F116-FEC8-4C14-823A-7243F78D3AEF}"/>
              </a:ext>
            </a:extLst>
          </p:cNvPr>
          <p:cNvSpPr txBox="1"/>
          <p:nvPr/>
        </p:nvSpPr>
        <p:spPr>
          <a:xfrm>
            <a:off x="823017" y="4844502"/>
            <a:ext cx="54745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acI homolog cannot degrade full-length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cyanophycin like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CphB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CphE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B5920B-7D86-4EB4-99D8-0D07A3E014D5}"/>
              </a:ext>
            </a:extLst>
          </p:cNvPr>
          <p:cNvSpPr txBox="1"/>
          <p:nvPr/>
        </p:nvSpPr>
        <p:spPr>
          <a:xfrm>
            <a:off x="823017" y="1659342"/>
            <a:ext cx="5502020" cy="286232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Cyanophycin produced in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E. coli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CphA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Negative = empty plasmid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Positive =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CphE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alcaligenes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Plate stained with Coomassie Blue for imaging.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1B3610-34EF-4CD0-B8EA-29CA65FBA709}"/>
              </a:ext>
            </a:extLst>
          </p:cNvPr>
          <p:cNvSpPr txBox="1"/>
          <p:nvPr/>
        </p:nvSpPr>
        <p:spPr>
          <a:xfrm>
            <a:off x="6221667" y="1288476"/>
            <a:ext cx="6134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Cyanophycin Spotting Assay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109CE4-FB82-4B29-ADA9-519669C84304}"/>
              </a:ext>
            </a:extLst>
          </p:cNvPr>
          <p:cNvSpPr txBox="1"/>
          <p:nvPr/>
        </p:nvSpPr>
        <p:spPr>
          <a:xfrm>
            <a:off x="8174439" y="4380987"/>
            <a:ext cx="269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3AD20D-A882-4C0A-9BBF-572FF8D901D6}"/>
              </a:ext>
            </a:extLst>
          </p:cNvPr>
          <p:cNvSpPr txBox="1"/>
          <p:nvPr/>
        </p:nvSpPr>
        <p:spPr>
          <a:xfrm>
            <a:off x="9564224" y="4209519"/>
            <a:ext cx="269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2140DD-C2EA-47F1-9706-758D985FB5B5}"/>
              </a:ext>
            </a:extLst>
          </p:cNvPr>
          <p:cNvSpPr txBox="1"/>
          <p:nvPr/>
        </p:nvSpPr>
        <p:spPr>
          <a:xfrm>
            <a:off x="9581986" y="5180299"/>
            <a:ext cx="269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9FEA8F-9BEF-4A48-AF51-2607BCED9E26}"/>
              </a:ext>
            </a:extLst>
          </p:cNvPr>
          <p:cNvSpPr txBox="1"/>
          <p:nvPr/>
        </p:nvSpPr>
        <p:spPr>
          <a:xfrm>
            <a:off x="8190030" y="3389537"/>
            <a:ext cx="269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09CB7B-8019-4C39-9EF1-60EEF418E0D2}"/>
              </a:ext>
            </a:extLst>
          </p:cNvPr>
          <p:cNvSpPr txBox="1"/>
          <p:nvPr/>
        </p:nvSpPr>
        <p:spPr>
          <a:xfrm>
            <a:off x="9546428" y="3253706"/>
            <a:ext cx="284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E39A61-2113-4B93-BEC9-964A72AE2C3C}"/>
              </a:ext>
            </a:extLst>
          </p:cNvPr>
          <p:cNvSpPr txBox="1"/>
          <p:nvPr/>
        </p:nvSpPr>
        <p:spPr>
          <a:xfrm>
            <a:off x="9520728" y="2453455"/>
            <a:ext cx="269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3D6DA4-0FEE-4D45-A3EB-ABEF5A6B2F01}"/>
              </a:ext>
            </a:extLst>
          </p:cNvPr>
          <p:cNvSpPr txBox="1"/>
          <p:nvPr/>
        </p:nvSpPr>
        <p:spPr>
          <a:xfrm>
            <a:off x="8189790" y="2476227"/>
            <a:ext cx="269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04FC009-7670-487E-8E7F-0E9A8399E3F7}"/>
              </a:ext>
            </a:extLst>
          </p:cNvPr>
          <p:cNvSpPr/>
          <p:nvPr/>
        </p:nvSpPr>
        <p:spPr>
          <a:xfrm>
            <a:off x="8117497" y="2412515"/>
            <a:ext cx="423245" cy="423245"/>
          </a:xfrm>
          <a:prstGeom prst="ellipse">
            <a:avLst/>
          </a:prstGeom>
          <a:noFill/>
          <a:ln w="31750">
            <a:solidFill>
              <a:srgbClr val="001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6DA7B6D-339C-420D-977F-D7C59419293F}"/>
              </a:ext>
            </a:extLst>
          </p:cNvPr>
          <p:cNvSpPr/>
          <p:nvPr/>
        </p:nvSpPr>
        <p:spPr>
          <a:xfrm>
            <a:off x="8107851" y="3351738"/>
            <a:ext cx="423245" cy="423245"/>
          </a:xfrm>
          <a:prstGeom prst="ellipse">
            <a:avLst/>
          </a:prstGeom>
          <a:noFill/>
          <a:ln w="31750">
            <a:solidFill>
              <a:srgbClr val="001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20F0F88-1518-4FBE-8B22-357896B81F8B}"/>
              </a:ext>
            </a:extLst>
          </p:cNvPr>
          <p:cNvSpPr/>
          <p:nvPr/>
        </p:nvSpPr>
        <p:spPr>
          <a:xfrm>
            <a:off x="8106439" y="4323060"/>
            <a:ext cx="423245" cy="423245"/>
          </a:xfrm>
          <a:prstGeom prst="ellipse">
            <a:avLst/>
          </a:prstGeom>
          <a:noFill/>
          <a:ln w="31750">
            <a:solidFill>
              <a:srgbClr val="001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7B43FF6-0AAB-45C5-AF62-2D9BBA12951D}"/>
              </a:ext>
            </a:extLst>
          </p:cNvPr>
          <p:cNvSpPr/>
          <p:nvPr/>
        </p:nvSpPr>
        <p:spPr>
          <a:xfrm>
            <a:off x="9446458" y="2391536"/>
            <a:ext cx="423245" cy="423245"/>
          </a:xfrm>
          <a:prstGeom prst="ellipse">
            <a:avLst/>
          </a:prstGeom>
          <a:noFill/>
          <a:ln w="31750">
            <a:solidFill>
              <a:srgbClr val="001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EF4900C-C9A5-4A17-810C-3A4EEC6ECC9F}"/>
              </a:ext>
            </a:extLst>
          </p:cNvPr>
          <p:cNvSpPr/>
          <p:nvPr/>
        </p:nvSpPr>
        <p:spPr>
          <a:xfrm>
            <a:off x="9480684" y="3189974"/>
            <a:ext cx="423245" cy="423245"/>
          </a:xfrm>
          <a:prstGeom prst="ellipse">
            <a:avLst/>
          </a:prstGeom>
          <a:noFill/>
          <a:ln w="31750">
            <a:solidFill>
              <a:srgbClr val="001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61DFDAF-D888-4361-9F09-78A224CED629}"/>
              </a:ext>
            </a:extLst>
          </p:cNvPr>
          <p:cNvSpPr/>
          <p:nvPr/>
        </p:nvSpPr>
        <p:spPr>
          <a:xfrm>
            <a:off x="9492455" y="4159141"/>
            <a:ext cx="423245" cy="423245"/>
          </a:xfrm>
          <a:prstGeom prst="ellipse">
            <a:avLst/>
          </a:prstGeom>
          <a:noFill/>
          <a:ln w="31750">
            <a:solidFill>
              <a:srgbClr val="001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6C338B8-D9E0-4675-BF44-DC2D2BE63045}"/>
              </a:ext>
            </a:extLst>
          </p:cNvPr>
          <p:cNvSpPr/>
          <p:nvPr/>
        </p:nvSpPr>
        <p:spPr>
          <a:xfrm>
            <a:off x="9503743" y="5103520"/>
            <a:ext cx="423245" cy="423245"/>
          </a:xfrm>
          <a:prstGeom prst="ellipse">
            <a:avLst/>
          </a:prstGeom>
          <a:noFill/>
          <a:ln w="31750">
            <a:solidFill>
              <a:srgbClr val="001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37</a:t>
            </a:fld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1A6A2F3-9F72-48DA-84FE-63B2FD202781}"/>
              </a:ext>
            </a:extLst>
          </p:cNvPr>
          <p:cNvSpPr txBox="1"/>
          <p:nvPr/>
        </p:nvSpPr>
        <p:spPr>
          <a:xfrm>
            <a:off x="7550779" y="2008010"/>
            <a:ext cx="173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Purified Protein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B66C25-E9AB-4F7C-9B95-0BBFE8A981E6}"/>
              </a:ext>
            </a:extLst>
          </p:cNvPr>
          <p:cNvSpPr txBox="1"/>
          <p:nvPr/>
        </p:nvSpPr>
        <p:spPr>
          <a:xfrm>
            <a:off x="9228797" y="1994215"/>
            <a:ext cx="173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rgbClr val="003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Lysates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F3D532-0434-4B7C-B226-5654A974B154}"/>
              </a:ext>
            </a:extLst>
          </p:cNvPr>
          <p:cNvSpPr/>
          <p:nvPr/>
        </p:nvSpPr>
        <p:spPr>
          <a:xfrm>
            <a:off x="6575256" y="5696568"/>
            <a:ext cx="52302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collaboration: Lars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Weifel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Alexander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Steinbüchel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748148-517F-481E-8207-29D04628ADE2}"/>
              </a:ext>
            </a:extLst>
          </p:cNvPr>
          <p:cNvSpPr txBox="1"/>
          <p:nvPr/>
        </p:nvSpPr>
        <p:spPr>
          <a:xfrm>
            <a:off x="6606410" y="2402826"/>
            <a:ext cx="858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F1E7E2-2902-4567-9BD4-8F8DD3950B65}"/>
              </a:ext>
            </a:extLst>
          </p:cNvPr>
          <p:cNvSpPr txBox="1"/>
          <p:nvPr/>
        </p:nvSpPr>
        <p:spPr>
          <a:xfrm>
            <a:off x="6601530" y="3312755"/>
            <a:ext cx="862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Buffer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1E3A9B-D741-4AFA-87B2-D92DAB7ABBFF}"/>
              </a:ext>
            </a:extLst>
          </p:cNvPr>
          <p:cNvSpPr txBox="1"/>
          <p:nvPr/>
        </p:nvSpPr>
        <p:spPr>
          <a:xfrm>
            <a:off x="6601530" y="4263018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6835D49-9603-4A73-BC83-89689AF89261}"/>
              </a:ext>
            </a:extLst>
          </p:cNvPr>
          <p:cNvSpPr txBox="1"/>
          <p:nvPr/>
        </p:nvSpPr>
        <p:spPr>
          <a:xfrm>
            <a:off x="10773950" y="2408682"/>
            <a:ext cx="862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Buffer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562A66B-AB17-4870-8F7E-860E89F6524A}"/>
              </a:ext>
            </a:extLst>
          </p:cNvPr>
          <p:cNvSpPr txBox="1"/>
          <p:nvPr/>
        </p:nvSpPr>
        <p:spPr>
          <a:xfrm>
            <a:off x="10769070" y="3318611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BF5170A-4B7D-4D74-9694-5B82E0E6AF1A}"/>
              </a:ext>
            </a:extLst>
          </p:cNvPr>
          <p:cNvSpPr txBox="1"/>
          <p:nvPr/>
        </p:nvSpPr>
        <p:spPr>
          <a:xfrm>
            <a:off x="10769070" y="4268874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6ABAFD1-5905-437D-8991-D76FD07AFBD6}"/>
              </a:ext>
            </a:extLst>
          </p:cNvPr>
          <p:cNvSpPr txBox="1"/>
          <p:nvPr/>
        </p:nvSpPr>
        <p:spPr>
          <a:xfrm>
            <a:off x="10774926" y="5148105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4968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B97D420-C1BF-4337-BED3-E2A1CDC0B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" y="2150135"/>
            <a:ext cx="6055910" cy="21545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9714A9-F343-4F5E-8E22-757BFFC4A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9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CphB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-homolog is 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PepE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53C669-C622-4DFC-AEEC-AEC008C6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38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EB7567-4A9F-49B5-A4C9-431554393346}"/>
              </a:ext>
            </a:extLst>
          </p:cNvPr>
          <p:cNvSpPr txBox="1"/>
          <p:nvPr/>
        </p:nvSpPr>
        <p:spPr>
          <a:xfrm>
            <a:off x="537635" y="1337249"/>
            <a:ext cx="56300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Results                         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Aspartate-p-nitroaniline as model substrate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EB23C8-01C5-489E-ABE1-9D051348F2A9}"/>
              </a:ext>
            </a:extLst>
          </p:cNvPr>
          <p:cNvSpPr txBox="1"/>
          <p:nvPr/>
        </p:nvSpPr>
        <p:spPr>
          <a:xfrm>
            <a:off x="6291555" y="1339276"/>
            <a:ext cx="5888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</a:rPr>
              <a:t>Colormetric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Solution Assay        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B2429C-54CC-4899-A5F2-8F7A42FDB865}"/>
              </a:ext>
            </a:extLst>
          </p:cNvPr>
          <p:cNvSpPr txBox="1"/>
          <p:nvPr/>
        </p:nvSpPr>
        <p:spPr>
          <a:xfrm>
            <a:off x="4394958" y="3533856"/>
            <a:ext cx="1504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p-nitroaniline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0C226C-399B-407D-8F71-AD7291FC6AC3}"/>
              </a:ext>
            </a:extLst>
          </p:cNvPr>
          <p:cNvSpPr txBox="1"/>
          <p:nvPr/>
        </p:nvSpPr>
        <p:spPr>
          <a:xfrm>
            <a:off x="823017" y="4708524"/>
            <a:ext cx="518603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CphB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-homolog is: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PepE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that degrades aspartate-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   leading dipeptides.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 probable serine triad peptidase.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725ECC-73DA-4948-9E3A-3EA084D0D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781" y="1875858"/>
            <a:ext cx="4517528" cy="3676207"/>
          </a:xfrm>
          <a:prstGeom prst="rect">
            <a:avLst/>
          </a:prstGeom>
        </p:spPr>
      </p:pic>
      <p:sp>
        <p:nvSpPr>
          <p:cNvPr id="17" name="Down Arrow 25">
            <a:extLst>
              <a:ext uri="{FF2B5EF4-FFF2-40B4-BE49-F238E27FC236}">
                <a16:creationId xmlns:a16="http://schemas.microsoft.com/office/drawing/2014/main" id="{34F05B9E-A00A-4AAD-87C9-63A72062A846}"/>
              </a:ext>
            </a:extLst>
          </p:cNvPr>
          <p:cNvSpPr/>
          <p:nvPr/>
        </p:nvSpPr>
        <p:spPr>
          <a:xfrm rot="16200000">
            <a:off x="2845113" y="2958231"/>
            <a:ext cx="112895" cy="358026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331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0B076-DAF1-45B4-AFCA-0C55DA27C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959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acI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PepE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crystallizes, and…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7B52B68-F3EA-4635-8169-171F4C6BB4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0" y="2014029"/>
            <a:ext cx="2111307" cy="237796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5A219-8F82-4129-BBEB-825C7BE4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39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213443-3794-4BA5-ACE1-FBF038EBF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73393" y="1953051"/>
            <a:ext cx="4944872" cy="37640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0B8A0A-987B-47BE-8B96-9333BA6935FC}"/>
              </a:ext>
            </a:extLst>
          </p:cNvPr>
          <p:cNvSpPr txBox="1"/>
          <p:nvPr/>
        </p:nvSpPr>
        <p:spPr>
          <a:xfrm>
            <a:off x="6140486" y="1420556"/>
            <a:ext cx="5707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Mounted 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</a:rPr>
              <a:t>PepE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crystals 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2FC0F4-D3F1-49E8-A89C-4E1B9960A237}"/>
              </a:ext>
            </a:extLst>
          </p:cNvPr>
          <p:cNvSpPr txBox="1"/>
          <p:nvPr/>
        </p:nvSpPr>
        <p:spPr>
          <a:xfrm>
            <a:off x="794144" y="1420556"/>
            <a:ext cx="5466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Unmounted 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</a:rPr>
              <a:t>PepE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crystals 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D56E3C-59AD-446C-AB5D-F371D4F0A8B4}"/>
              </a:ext>
            </a:extLst>
          </p:cNvPr>
          <p:cNvSpPr/>
          <p:nvPr/>
        </p:nvSpPr>
        <p:spPr>
          <a:xfrm>
            <a:off x="553239" y="4481664"/>
            <a:ext cx="546656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Final [Solution]: 50 mM HEPES [7.5],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1% v/v PEG 400, 1 M (NH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Final [Protein]: 8 mg/ml, 15 mM maleate [6.7],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100 mM Na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Set up: Hanging vapor diffusion of 1:1 (4μL)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Dyed blue by IZIT after 4 weeks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EB4CF4-ED3C-4D41-807A-DF087DF48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830" y="2133142"/>
            <a:ext cx="1997093" cy="213974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C3D47D1-E54F-4250-83FB-4F3866EB6ABB}"/>
              </a:ext>
            </a:extLst>
          </p:cNvPr>
          <p:cNvSpPr/>
          <p:nvPr/>
        </p:nvSpPr>
        <p:spPr>
          <a:xfrm>
            <a:off x="6601127" y="5717058"/>
            <a:ext cx="5080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Mounted without further cryoprotection.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(1 M (NH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was semi-protective) 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5C1B82B4-6793-4B02-8C48-3D5395606AE4}"/>
              </a:ext>
            </a:extLst>
          </p:cNvPr>
          <p:cNvSpPr/>
          <p:nvPr/>
        </p:nvSpPr>
        <p:spPr>
          <a:xfrm rot="5165013">
            <a:off x="2413313" y="2173689"/>
            <a:ext cx="128977" cy="1937257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5598A94F-DFEC-4EEE-A8F1-00F91483F3EC}"/>
              </a:ext>
            </a:extLst>
          </p:cNvPr>
          <p:cNvSpPr/>
          <p:nvPr/>
        </p:nvSpPr>
        <p:spPr>
          <a:xfrm>
            <a:off x="3394163" y="2084859"/>
            <a:ext cx="2111307" cy="2188025"/>
          </a:xfrm>
          <a:prstGeom prst="frame">
            <a:avLst>
              <a:gd name="adj1" fmla="val 2356"/>
            </a:avLst>
          </a:prstGeom>
          <a:solidFill>
            <a:srgbClr val="00FFFF"/>
          </a:solidFill>
          <a:ln>
            <a:solidFill>
              <a:srgbClr val="001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8AFD5E-7F4A-42F1-88C6-77433947BF08}"/>
              </a:ext>
            </a:extLst>
          </p:cNvPr>
          <p:cNvSpPr/>
          <p:nvPr/>
        </p:nvSpPr>
        <p:spPr>
          <a:xfrm>
            <a:off x="6410060" y="1920165"/>
            <a:ext cx="5271538" cy="164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E6C6EB-5B1F-423B-9EF4-4114C1D3DAF4}"/>
              </a:ext>
            </a:extLst>
          </p:cNvPr>
          <p:cNvSpPr/>
          <p:nvPr/>
        </p:nvSpPr>
        <p:spPr>
          <a:xfrm>
            <a:off x="-48360" y="-30237"/>
            <a:ext cx="2920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collaboration: Ken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Satyshur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481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47F9D-BF2D-44BE-B0EE-DFBA8562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86B1E4-DF97-4623-8592-4B4D11674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53" y="1690688"/>
            <a:ext cx="5449933" cy="30283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75E7FD0-9DC6-4266-A14D-4EF3F276B4FE}"/>
              </a:ext>
            </a:extLst>
          </p:cNvPr>
          <p:cNvSpPr/>
          <p:nvPr/>
        </p:nvSpPr>
        <p:spPr>
          <a:xfrm>
            <a:off x="6875114" y="6097860"/>
            <a:ext cx="3305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Phil Brinkman (2018) Wisconsin State Journal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9E7490-38DC-4359-BB50-73846BD44B93}"/>
              </a:ext>
            </a:extLst>
          </p:cNvPr>
          <p:cNvSpPr/>
          <p:nvPr/>
        </p:nvSpPr>
        <p:spPr>
          <a:xfrm>
            <a:off x="1412465" y="4719020"/>
            <a:ext cx="36343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About Lake Mendota (2019) cleanlakesalliance.org</a:t>
            </a: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EE816B7B-922E-4CDE-8E36-2C8DD42A6D58}"/>
              </a:ext>
            </a:extLst>
          </p:cNvPr>
          <p:cNvSpPr/>
          <p:nvPr/>
        </p:nvSpPr>
        <p:spPr>
          <a:xfrm>
            <a:off x="3174806" y="4119881"/>
            <a:ext cx="145986" cy="114300"/>
          </a:xfrm>
          <a:prstGeom prst="frame">
            <a:avLst>
              <a:gd name="adj1" fmla="val 24784"/>
            </a:avLst>
          </a:prstGeom>
          <a:solidFill>
            <a:srgbClr val="00FFFF"/>
          </a:solidFill>
          <a:ln>
            <a:solidFill>
              <a:srgbClr val="001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wn Arrow 21">
            <a:extLst>
              <a:ext uri="{FF2B5EF4-FFF2-40B4-BE49-F238E27FC236}">
                <a16:creationId xmlns:a16="http://schemas.microsoft.com/office/drawing/2014/main" id="{A5B12538-D830-4DDA-A1D3-1EAEB4847828}"/>
              </a:ext>
            </a:extLst>
          </p:cNvPr>
          <p:cNvSpPr/>
          <p:nvPr/>
        </p:nvSpPr>
        <p:spPr>
          <a:xfrm rot="5165013">
            <a:off x="4318501" y="3103591"/>
            <a:ext cx="128977" cy="2026485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82DD525-71C7-40D6-AA51-5B85B636F3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173" y="2720807"/>
            <a:ext cx="5984111" cy="3361076"/>
          </a:xfrm>
        </p:spPr>
      </p:pic>
      <p:sp>
        <p:nvSpPr>
          <p:cNvPr id="18" name="Frame 17">
            <a:extLst>
              <a:ext uri="{FF2B5EF4-FFF2-40B4-BE49-F238E27FC236}">
                <a16:creationId xmlns:a16="http://schemas.microsoft.com/office/drawing/2014/main" id="{80706599-1020-4D2C-A896-0E8D8D09681B}"/>
              </a:ext>
            </a:extLst>
          </p:cNvPr>
          <p:cNvSpPr/>
          <p:nvPr/>
        </p:nvSpPr>
        <p:spPr>
          <a:xfrm>
            <a:off x="5356173" y="2678722"/>
            <a:ext cx="5984111" cy="3452447"/>
          </a:xfrm>
          <a:prstGeom prst="frame">
            <a:avLst>
              <a:gd name="adj1" fmla="val 1569"/>
            </a:avLst>
          </a:prstGeom>
          <a:solidFill>
            <a:srgbClr val="00FFFF"/>
          </a:solidFill>
          <a:ln>
            <a:solidFill>
              <a:srgbClr val="001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BB50259-535F-4978-AD69-8B519F6EAAEE}"/>
              </a:ext>
            </a:extLst>
          </p:cNvPr>
          <p:cNvSpPr txBox="1">
            <a:spLocks/>
          </p:cNvSpPr>
          <p:nvPr/>
        </p:nvSpPr>
        <p:spPr>
          <a:xfrm>
            <a:off x="838200" y="1386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Lake Mendota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is an imperiled resource.</a:t>
            </a:r>
          </a:p>
        </p:txBody>
      </p:sp>
    </p:spTree>
    <p:extLst>
      <p:ext uri="{BB962C8B-B14F-4D97-AF65-F5344CB8AC3E}">
        <p14:creationId xmlns:p14="http://schemas.microsoft.com/office/powerpoint/2010/main" val="15144121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0B076-DAF1-45B4-AFCA-0C55DA27C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959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…those crystals diffracts to high-resolution.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5A219-8F82-4129-BBEB-825C7BE4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40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3178F61-1015-4CA4-A04B-26E4B6D89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7788" y="2050363"/>
            <a:ext cx="3710246" cy="37102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0B8A0A-987B-47BE-8B96-9333BA6935FC}"/>
              </a:ext>
            </a:extLst>
          </p:cNvPr>
          <p:cNvSpPr txBox="1"/>
          <p:nvPr/>
        </p:nvSpPr>
        <p:spPr>
          <a:xfrm>
            <a:off x="6140486" y="1420556"/>
            <a:ext cx="6234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</a:rPr>
              <a:t>PepE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data and processing statistics  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2FC0F4-D3F1-49E8-A89C-4E1B9960A237}"/>
              </a:ext>
            </a:extLst>
          </p:cNvPr>
          <p:cNvSpPr txBox="1"/>
          <p:nvPr/>
        </p:nvSpPr>
        <p:spPr>
          <a:xfrm>
            <a:off x="794144" y="1420556"/>
            <a:ext cx="5289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</a:rPr>
              <a:t>PepE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crystal diffraction  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5DCC7D-A1BA-487D-BB11-741F5933AD3C}"/>
              </a:ext>
            </a:extLst>
          </p:cNvPr>
          <p:cNvSpPr/>
          <p:nvPr/>
        </p:nvSpPr>
        <p:spPr>
          <a:xfrm>
            <a:off x="1353639" y="5717058"/>
            <a:ext cx="40503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Maximum diffraction to 1.8 Å.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Dark rings are water scattering.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8F529A-8651-4498-8923-6639E7662D08}"/>
              </a:ext>
            </a:extLst>
          </p:cNvPr>
          <p:cNvSpPr/>
          <p:nvPr/>
        </p:nvSpPr>
        <p:spPr>
          <a:xfrm>
            <a:off x="-48360" y="-30237"/>
            <a:ext cx="2920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collaboration: Ken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Satyshur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Content Placeholder 6">
            <a:extLst>
              <a:ext uri="{FF2B5EF4-FFF2-40B4-BE49-F238E27FC236}">
                <a16:creationId xmlns:a16="http://schemas.microsoft.com/office/drawing/2014/main" id="{4B4E18E5-E5D2-4C9B-87D6-2E2D58D15E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6293030"/>
              </p:ext>
            </p:extLst>
          </p:nvPr>
        </p:nvGraphicFramePr>
        <p:xfrm>
          <a:off x="6384327" y="1948125"/>
          <a:ext cx="5626443" cy="4142376"/>
        </p:xfrm>
        <a:graphic>
          <a:graphicData uri="http://schemas.openxmlformats.org/drawingml/2006/table">
            <a:tbl>
              <a:tblPr firstRow="1" firstCol="1" bandRow="1"/>
              <a:tblGrid>
                <a:gridCol w="3181718">
                  <a:extLst>
                    <a:ext uri="{9D8B030D-6E8A-4147-A177-3AD203B41FA5}">
                      <a16:colId xmlns:a16="http://schemas.microsoft.com/office/drawing/2014/main" val="2212266205"/>
                    </a:ext>
                  </a:extLst>
                </a:gridCol>
                <a:gridCol w="2444725">
                  <a:extLst>
                    <a:ext uri="{9D8B030D-6E8A-4147-A177-3AD203B41FA5}">
                      <a16:colId xmlns:a16="http://schemas.microsoft.com/office/drawing/2014/main" val="1361004997"/>
                    </a:ext>
                  </a:extLst>
                </a:gridCol>
              </a:tblGrid>
              <a:tr h="2711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Wavelength (Å)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WenQuanYi Zen Hei Sharp"/>
                          <a:cs typeface="Liberation Mono"/>
                        </a:rPr>
                        <a:t>0.97872</a:t>
                      </a:r>
                      <a:endParaRPr lang="en-US" sz="1200" dirty="0">
                        <a:effectLst/>
                        <a:latin typeface="Liberation Mono"/>
                        <a:ea typeface="WenQuanYi Zen Hei Sharp"/>
                        <a:cs typeface="Liberation Mono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896012"/>
                  </a:ext>
                </a:extLst>
              </a:tr>
              <a:tr h="2711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Temperature (K)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6630217"/>
                  </a:ext>
                </a:extLst>
              </a:tr>
              <a:tr h="2711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Crystal-detector distance (mm)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5663669"/>
                  </a:ext>
                </a:extLst>
              </a:tr>
              <a:tr h="2711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Rotation range per image (°)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91288"/>
                  </a:ext>
                </a:extLst>
              </a:tr>
              <a:tr h="2711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rotation range (°)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9872812"/>
                  </a:ext>
                </a:extLst>
              </a:tr>
              <a:tr h="2711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Exposure time per image (s)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1585534"/>
                  </a:ext>
                </a:extLst>
              </a:tr>
              <a:tr h="241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Space Group</a:t>
                      </a:r>
                      <a:endParaRPr lang="en-US" sz="1600" dirty="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 2 2 21</a:t>
                      </a:r>
                      <a:endParaRPr lang="en-US" sz="160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676823"/>
                  </a:ext>
                </a:extLst>
              </a:tr>
              <a:tr h="2627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a, b, c (Å)</a:t>
                      </a:r>
                      <a:endParaRPr lang="en-US" sz="1600" dirty="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44.7, 88.9, 131.3</a:t>
                      </a:r>
                      <a:endParaRPr lang="en-US" sz="1600" dirty="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1085177"/>
                  </a:ext>
                </a:extLst>
              </a:tr>
              <a:tr h="241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α, β, γ (°)</a:t>
                      </a:r>
                      <a:endParaRPr lang="en-US" sz="1600" dirty="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90.0, 90.0, 90.0</a:t>
                      </a:r>
                      <a:endParaRPr lang="en-US" sz="160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1066765"/>
                  </a:ext>
                </a:extLst>
              </a:tr>
              <a:tr h="241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Mosaicity</a:t>
                      </a:r>
                      <a:r>
                        <a:rPr lang="en-US" sz="1600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(°)</a:t>
                      </a:r>
                      <a:endParaRPr lang="en-US" sz="1600" dirty="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0.34 - 0.50</a:t>
                      </a:r>
                      <a:endParaRPr lang="en-US" sz="1600" dirty="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8997084"/>
                  </a:ext>
                </a:extLst>
              </a:tr>
              <a:tr h="241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 Range (Å)*</a:t>
                      </a:r>
                      <a:endParaRPr lang="en-US" sz="160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26.5 - 1.94 (1.97  - 1.94)</a:t>
                      </a:r>
                      <a:endParaRPr lang="en-US" sz="160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8015516"/>
                  </a:ext>
                </a:extLst>
              </a:tr>
              <a:tr h="2711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Unique reflections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WenQuanYi Zen Hei Sharp"/>
                          <a:cs typeface="Liberation Mono"/>
                        </a:rPr>
                        <a:t>18380 (953)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Liberation Mono"/>
                        <a:ea typeface="WenQuanYi Zen Hei Sharp"/>
                        <a:cs typeface="Liberation Mono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863100"/>
                  </a:ext>
                </a:extLst>
              </a:tr>
              <a:tr h="241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Completeness (%)</a:t>
                      </a:r>
                      <a:endParaRPr lang="en-US" sz="1600" dirty="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WenQuanYi Zen Hei Sharp"/>
                          <a:cs typeface="Liberation Mono"/>
                        </a:rPr>
                        <a:t>91.6 (98.8)</a:t>
                      </a:r>
                      <a:endParaRPr lang="en-US" sz="1200" dirty="0">
                        <a:solidFill>
                          <a:srgbClr val="00FFFF"/>
                        </a:solidFill>
                        <a:effectLst/>
                        <a:latin typeface="Liberation Mono"/>
                        <a:ea typeface="WenQuanYi Zen Hei Sharp"/>
                        <a:cs typeface="Liberation Mono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413815"/>
                  </a:ext>
                </a:extLst>
              </a:tr>
              <a:tr h="241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Redundancy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6.8 (6.8)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4404322"/>
                  </a:ext>
                </a:extLst>
              </a:tr>
              <a:tr h="241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I/σ(I)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WenQuanYi Zen Hei Sharp"/>
                          <a:cs typeface="Liberation Mono"/>
                        </a:rPr>
                        <a:t>26.4 (3.14)</a:t>
                      </a:r>
                      <a:endParaRPr lang="en-US" sz="1200">
                        <a:effectLst/>
                        <a:latin typeface="Liberation Mono"/>
                        <a:ea typeface="WenQuanYi Zen Hei Sharp"/>
                        <a:cs typeface="Liberation Mono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569217"/>
                  </a:ext>
                </a:extLst>
              </a:tr>
              <a:tr h="241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6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pim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0.034 (0.303)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59" marR="6685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7776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8910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DF8119-612A-484B-82E8-EF1D9B80431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562" y="641155"/>
            <a:ext cx="7131929" cy="66287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30B076-DAF1-45B4-AFCA-0C55DA27C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15" y="356888"/>
            <a:ext cx="11263184" cy="78959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acI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PepE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has a canonical helix-strand topology.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5A219-8F82-4129-BBEB-825C7BE4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41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75E33A-7FAF-4848-959E-1F715F635857}"/>
              </a:ext>
            </a:extLst>
          </p:cNvPr>
          <p:cNvSpPr txBox="1"/>
          <p:nvPr/>
        </p:nvSpPr>
        <p:spPr>
          <a:xfrm>
            <a:off x="6140486" y="1420556"/>
            <a:ext cx="5872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</a:rPr>
              <a:t>PepE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structure statistics         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1C888F-F743-49C3-A814-849C1EACAA16}"/>
              </a:ext>
            </a:extLst>
          </p:cNvPr>
          <p:cNvSpPr/>
          <p:nvPr/>
        </p:nvSpPr>
        <p:spPr>
          <a:xfrm>
            <a:off x="-48360" y="-30237"/>
            <a:ext cx="2920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collaboration: Ken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Satyshur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BEBFDDE-C7A5-43D0-BA73-2CB7D8624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111576"/>
              </p:ext>
            </p:extLst>
          </p:nvPr>
        </p:nvGraphicFramePr>
        <p:xfrm>
          <a:off x="6781167" y="1908005"/>
          <a:ext cx="5086350" cy="4458852"/>
        </p:xfrm>
        <a:graphic>
          <a:graphicData uri="http://schemas.openxmlformats.org/drawingml/2006/table">
            <a:tbl>
              <a:tblPr firstRow="1" firstCol="1" bandRow="1"/>
              <a:tblGrid>
                <a:gridCol w="2412389">
                  <a:extLst>
                    <a:ext uri="{9D8B030D-6E8A-4147-A177-3AD203B41FA5}">
                      <a16:colId xmlns:a16="http://schemas.microsoft.com/office/drawing/2014/main" val="3757390284"/>
                    </a:ext>
                  </a:extLst>
                </a:gridCol>
                <a:gridCol w="2673961">
                  <a:extLst>
                    <a:ext uri="{9D8B030D-6E8A-4147-A177-3AD203B41FA5}">
                      <a16:colId xmlns:a16="http://schemas.microsoft.com/office/drawing/2014/main" val="116567230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 Range (Å)</a:t>
                      </a:r>
                      <a:endParaRPr lang="en-US" sz="160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26.41 - 1.94 (2.03 - 1.93)</a:t>
                      </a:r>
                      <a:endParaRPr lang="en-US" sz="1600" dirty="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0312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600" baseline="-25000" dirty="0" err="1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cryst</a:t>
                      </a:r>
                      <a:endParaRPr lang="en-US" sz="1600" dirty="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0.164 (0.176)</a:t>
                      </a:r>
                      <a:endParaRPr lang="en-US" sz="160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08051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600" baseline="-25000" dirty="0" err="1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free</a:t>
                      </a:r>
                      <a:r>
                        <a:rPr lang="en-US" sz="1600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dirty="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0.227 (0.224)</a:t>
                      </a:r>
                      <a:endParaRPr lang="en-US" sz="1600" dirty="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456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non-H atoms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2066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83648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Protein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1898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9919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Ligand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4207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Water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163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16263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u="none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RMS Deviations</a:t>
                      </a:r>
                      <a:endParaRPr lang="en-US" sz="1600" u="none" dirty="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u="none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9178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Bonds (Å)</a:t>
                      </a:r>
                      <a:endParaRPr lang="en-US" sz="1600" u="none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0.65</a:t>
                      </a:r>
                      <a:endParaRPr lang="en-US" sz="1600" u="none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6285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u="none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Angles (°)</a:t>
                      </a:r>
                      <a:endParaRPr lang="en-US" sz="1600" u="none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u="none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0.57</a:t>
                      </a:r>
                      <a:endParaRPr lang="en-US" sz="1600" u="none" dirty="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17441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Average B factors (Å</a:t>
                      </a:r>
                      <a:r>
                        <a:rPr lang="en-US" sz="16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WenQuanYi Zen Hei Sharp"/>
                          <a:cs typeface="Liberation Mono"/>
                        </a:rPr>
                        <a:t>28</a:t>
                      </a:r>
                      <a:endParaRPr lang="en-US" sz="1200">
                        <a:effectLst/>
                        <a:latin typeface="Liberation Mono"/>
                        <a:ea typeface="WenQuanYi Zen Hei Sharp"/>
                        <a:cs typeface="Liberation Mon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6046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Protein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WenQuanYi Zen Hei Sharp"/>
                          <a:cs typeface="Liberation Mono"/>
                        </a:rPr>
                        <a:t>28</a:t>
                      </a:r>
                      <a:endParaRPr lang="en-US" sz="1200">
                        <a:effectLst/>
                        <a:latin typeface="Liberation Mono"/>
                        <a:ea typeface="WenQuanYi Zen Hei Sharp"/>
                        <a:cs typeface="Liberation Mon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18983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Ligand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82912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96116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Ramachandran Plot</a:t>
                      </a:r>
                      <a:endParaRPr lang="en-US" sz="1600" dirty="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3204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Favored regions (%)</a:t>
                      </a:r>
                      <a:endParaRPr lang="en-US" sz="1600" dirty="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en-US" sz="160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7664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Additionally allowed (%)</a:t>
                      </a:r>
                      <a:endParaRPr lang="en-US" sz="160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WenQuanYi Zen Hei Sharp"/>
                          <a:cs typeface="Liberation Mono"/>
                        </a:rPr>
                        <a:t>4</a:t>
                      </a:r>
                      <a:endParaRPr lang="en-US" sz="1200">
                        <a:solidFill>
                          <a:srgbClr val="00FFFF"/>
                        </a:solidFill>
                        <a:effectLst/>
                        <a:latin typeface="Liberation Mono"/>
                        <a:ea typeface="WenQuanYi Zen Hei Sharp"/>
                        <a:cs typeface="Liberation Mon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1675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Outliers (%)</a:t>
                      </a:r>
                      <a:endParaRPr lang="en-US" sz="160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US" sz="1600" dirty="0">
                        <a:solidFill>
                          <a:srgbClr val="00FFFF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4919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40158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DF8119-612A-484B-82E8-EF1D9B80431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562" y="641155"/>
            <a:ext cx="7131929" cy="66287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30B076-DAF1-45B4-AFCA-0C55DA27C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15" y="356888"/>
            <a:ext cx="11263184" cy="78959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acI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PepE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has a canonical helix-strand topology.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5A219-8F82-4129-BBEB-825C7BE4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42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75E33A-7FAF-4848-959E-1F715F635857}"/>
              </a:ext>
            </a:extLst>
          </p:cNvPr>
          <p:cNvSpPr txBox="1"/>
          <p:nvPr/>
        </p:nvSpPr>
        <p:spPr>
          <a:xfrm>
            <a:off x="6140486" y="1420556"/>
            <a:ext cx="5732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</a:rPr>
              <a:t>PepE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structure attributes       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60181-AC29-4E4C-A5D8-A1A56F1D1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94283" cy="489585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N-terminal tag extends into the active site of a neighboring molecule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possible monomer/dimer dispersity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Extensive 8-strand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-sheet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capture by arginine and lysine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protein stabilization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crystal growth in 1 M (NH</a:t>
            </a:r>
            <a:r>
              <a:rPr lang="en-US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Loop-based catalytic site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own Arrow 21">
            <a:extLst>
              <a:ext uri="{FF2B5EF4-FFF2-40B4-BE49-F238E27FC236}">
                <a16:creationId xmlns:a16="http://schemas.microsoft.com/office/drawing/2014/main" id="{6ABE167B-D73F-47D9-A2AD-67B8AB385EE6}"/>
              </a:ext>
            </a:extLst>
          </p:cNvPr>
          <p:cNvSpPr/>
          <p:nvPr/>
        </p:nvSpPr>
        <p:spPr>
          <a:xfrm rot="7452336">
            <a:off x="5707703" y="3121525"/>
            <a:ext cx="158063" cy="748036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Down Arrow 21">
            <a:extLst>
              <a:ext uri="{FF2B5EF4-FFF2-40B4-BE49-F238E27FC236}">
                <a16:creationId xmlns:a16="http://schemas.microsoft.com/office/drawing/2014/main" id="{23E39402-84D0-422A-A5B0-4CCF87C0809C}"/>
              </a:ext>
            </a:extLst>
          </p:cNvPr>
          <p:cNvSpPr/>
          <p:nvPr/>
        </p:nvSpPr>
        <p:spPr>
          <a:xfrm rot="7536611" flipH="1">
            <a:off x="5124813" y="4101285"/>
            <a:ext cx="142997" cy="2220284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AE9C80-224D-446D-950F-9DB5ED699331}"/>
              </a:ext>
            </a:extLst>
          </p:cNvPr>
          <p:cNvSpPr/>
          <p:nvPr/>
        </p:nvSpPr>
        <p:spPr>
          <a:xfrm>
            <a:off x="-48360" y="-30237"/>
            <a:ext cx="2920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collaboration: Ken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Satyshur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1833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C4B2C85-BEB5-4938-88F8-49D1CC2279B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562" y="641155"/>
            <a:ext cx="7131929" cy="66287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30B076-DAF1-45B4-AFCA-0C55DA27C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959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acI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PepE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has a canonical catalytic triad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5A219-8F82-4129-BBEB-825C7BE4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43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5940C-F147-4B37-AF08-C5EE3D77E82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71" y="2096331"/>
            <a:ext cx="5095615" cy="282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Down Arrow 21">
            <a:extLst>
              <a:ext uri="{FF2B5EF4-FFF2-40B4-BE49-F238E27FC236}">
                <a16:creationId xmlns:a16="http://schemas.microsoft.com/office/drawing/2014/main" id="{97DD0D60-9D7B-4619-9849-1D748C61F08A}"/>
              </a:ext>
            </a:extLst>
          </p:cNvPr>
          <p:cNvSpPr/>
          <p:nvPr/>
        </p:nvSpPr>
        <p:spPr>
          <a:xfrm rot="5165013">
            <a:off x="5360570" y="2651139"/>
            <a:ext cx="146771" cy="2229811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03F4EE92-C3A2-42C5-BFE5-B199A77AA671}"/>
              </a:ext>
            </a:extLst>
          </p:cNvPr>
          <p:cNvSpPr/>
          <p:nvPr/>
        </p:nvSpPr>
        <p:spPr>
          <a:xfrm>
            <a:off x="6488114" y="2024282"/>
            <a:ext cx="5247329" cy="2976086"/>
          </a:xfrm>
          <a:prstGeom prst="frame">
            <a:avLst>
              <a:gd name="adj1" fmla="val 2356"/>
            </a:avLst>
          </a:prstGeom>
          <a:solidFill>
            <a:srgbClr val="00FFFF"/>
          </a:solidFill>
          <a:ln>
            <a:solidFill>
              <a:srgbClr val="001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5A9E1-4B2D-4A0F-A25E-B96B01BA0A44}"/>
              </a:ext>
            </a:extLst>
          </p:cNvPr>
          <p:cNvSpPr txBox="1"/>
          <p:nvPr/>
        </p:nvSpPr>
        <p:spPr>
          <a:xfrm>
            <a:off x="6164399" y="5072417"/>
            <a:ext cx="59554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Serine 133 – nucleophile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Histidine 168 – general base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Glutamate 198 – histidine stabilization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946833-39D9-4A2A-9A25-A5514B7E25B4}"/>
              </a:ext>
            </a:extLst>
          </p:cNvPr>
          <p:cNvSpPr txBox="1"/>
          <p:nvPr/>
        </p:nvSpPr>
        <p:spPr>
          <a:xfrm>
            <a:off x="6140486" y="1420556"/>
            <a:ext cx="6058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</a:rPr>
              <a:t>PepE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catalytic site electron density  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6D372F-4CE1-48FF-B127-57FC3B3B7F19}"/>
              </a:ext>
            </a:extLst>
          </p:cNvPr>
          <p:cNvSpPr txBox="1"/>
          <p:nvPr/>
        </p:nvSpPr>
        <p:spPr>
          <a:xfrm>
            <a:off x="72124" y="5494195"/>
            <a:ext cx="2274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*Glutamate is required: variants have 99% less activity than normal.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114C9D-8D5B-4582-BCC9-7AAA0CCDC051}"/>
              </a:ext>
            </a:extLst>
          </p:cNvPr>
          <p:cNvSpPr txBox="1"/>
          <p:nvPr/>
        </p:nvSpPr>
        <p:spPr>
          <a:xfrm>
            <a:off x="-235866" y="6323597"/>
            <a:ext cx="2948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Hakansson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 (2000) </a:t>
            </a:r>
            <a:r>
              <a:rPr lang="en-US" sz="16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F121CB-51BA-49E4-AC77-96D078166BE0}"/>
              </a:ext>
            </a:extLst>
          </p:cNvPr>
          <p:cNvSpPr/>
          <p:nvPr/>
        </p:nvSpPr>
        <p:spPr>
          <a:xfrm>
            <a:off x="-48360" y="-30237"/>
            <a:ext cx="2920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collaboration: Ken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Satyshur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3903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0B076-DAF1-45B4-AFCA-0C55DA27C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57" y="307316"/>
            <a:ext cx="11633886" cy="78959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acI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PepE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has an open catalytic site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5A219-8F82-4129-BBEB-825C7BE4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B9EB32-31BF-497E-A290-CF3A932689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3" y="1526313"/>
            <a:ext cx="11341487" cy="4008265"/>
          </a:xfrm>
          <a:prstGeom prst="rect">
            <a:avLst/>
          </a:prstGeom>
        </p:spPr>
      </p:pic>
      <p:sp>
        <p:nvSpPr>
          <p:cNvPr id="11" name="CustomShape 2">
            <a:extLst>
              <a:ext uri="{FF2B5EF4-FFF2-40B4-BE49-F238E27FC236}">
                <a16:creationId xmlns:a16="http://schemas.microsoft.com/office/drawing/2014/main" id="{66AFF521-6E11-4968-ADCD-24D121FF301D}"/>
              </a:ext>
            </a:extLst>
          </p:cNvPr>
          <p:cNvSpPr/>
          <p:nvPr/>
        </p:nvSpPr>
        <p:spPr>
          <a:xfrm>
            <a:off x="241783" y="5381113"/>
            <a:ext cx="11843125" cy="1141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000" i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Salmonella enterica</a:t>
            </a:r>
            <a:r>
              <a:rPr lang="en-US" sz="20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PepE</a:t>
            </a:r>
            <a:r>
              <a:rPr lang="en-US" sz="20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acI </a:t>
            </a:r>
            <a:r>
              <a:rPr lang="en-US" sz="2000" u="sng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PepE</a:t>
            </a:r>
            <a:r>
              <a:rPr lang="en-US" sz="20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en-US" sz="2000" i="1" u="sng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Synechocystis</a:t>
            </a:r>
            <a:r>
              <a:rPr lang="en-US" sz="20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6803 </a:t>
            </a:r>
            <a:r>
              <a:rPr lang="en-US" sz="2000" u="sng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CphB</a:t>
            </a:r>
            <a:r>
              <a:rPr lang="en-US" sz="20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0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en-US" sz="20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(6A4R)</a:t>
            </a:r>
            <a:r>
              <a:rPr lang="en-US" sz="16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 be deposited)                                                    (3EN0)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EFA95F-7C17-41CD-A376-079B81EE578D}"/>
              </a:ext>
            </a:extLst>
          </p:cNvPr>
          <p:cNvSpPr txBox="1"/>
          <p:nvPr/>
        </p:nvSpPr>
        <p:spPr>
          <a:xfrm>
            <a:off x="279057" y="982584"/>
            <a:ext cx="11787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Electrostatic Maps of Crystal Structures                       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BA63E-EEA0-4789-8E6E-A0A2D2BDE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54" y="6284438"/>
            <a:ext cx="11574206" cy="4370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3B0A72-7C71-4F07-813D-736135BC2F88}"/>
              </a:ext>
            </a:extLst>
          </p:cNvPr>
          <p:cNvSpPr/>
          <p:nvPr/>
        </p:nvSpPr>
        <p:spPr>
          <a:xfrm>
            <a:off x="-48360" y="-30237"/>
            <a:ext cx="2920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collaboration: Ken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Satyshur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1205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D7F9417E-6B2E-4A55-BF10-95113505E803}"/>
              </a:ext>
            </a:extLst>
          </p:cNvPr>
          <p:cNvSpPr txBox="1"/>
          <p:nvPr/>
        </p:nvSpPr>
        <p:spPr>
          <a:xfrm>
            <a:off x="4701522" y="5840306"/>
            <a:ext cx="1034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Proton gradient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EF9667-90FD-4136-9FD3-38CC6022E8CD}"/>
              </a:ext>
            </a:extLst>
          </p:cNvPr>
          <p:cNvGrpSpPr/>
          <p:nvPr/>
        </p:nvGrpSpPr>
        <p:grpSpPr>
          <a:xfrm>
            <a:off x="1677740" y="4547829"/>
            <a:ext cx="3231292" cy="2055528"/>
            <a:chOff x="3158552" y="3124239"/>
            <a:chExt cx="5080881" cy="32321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EBD005-FD32-430C-9391-DF5F1F099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5316" y="3124239"/>
              <a:ext cx="4790399" cy="316337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244070-6907-4591-A067-F9764FB116E7}"/>
                </a:ext>
              </a:extLst>
            </p:cNvPr>
            <p:cNvSpPr/>
            <p:nvPr/>
          </p:nvSpPr>
          <p:spPr>
            <a:xfrm>
              <a:off x="3158552" y="4198732"/>
              <a:ext cx="5080881" cy="21576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0" tIns="45706" rIns="91410" bIns="45706"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B890E-4562-4C68-9FD8-9B3CAF0777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1224255"/>
            <a:ext cx="5676900" cy="4895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Phototrophic advantages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Lycopene, retinal synthesis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Actinorhodopsin formation/function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Complex carotenoid synthesis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Discovery of heliorhodopsins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84C208-C1C2-4B90-AFAE-C5B62EE0A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638" y="3199571"/>
            <a:ext cx="547012" cy="821852"/>
          </a:xfrm>
          <a:prstGeom prst="rect">
            <a:avLst/>
          </a:prstGeom>
        </p:spPr>
      </p:pic>
      <p:sp>
        <p:nvSpPr>
          <p:cNvPr id="9" name="Plus 3">
            <a:extLst>
              <a:ext uri="{FF2B5EF4-FFF2-40B4-BE49-F238E27FC236}">
                <a16:creationId xmlns:a16="http://schemas.microsoft.com/office/drawing/2014/main" id="{222EC73B-F2CE-41C5-A8EF-1A0874BA843D}"/>
              </a:ext>
            </a:extLst>
          </p:cNvPr>
          <p:cNvSpPr>
            <a:spLocks noChangeAspect="1"/>
          </p:cNvSpPr>
          <p:nvPr/>
        </p:nvSpPr>
        <p:spPr>
          <a:xfrm>
            <a:off x="3327036" y="3520975"/>
            <a:ext cx="232983" cy="232983"/>
          </a:xfrm>
          <a:prstGeom prst="mathPlus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B6D042-1DBA-4503-AE3E-3928AA8FFF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913" y="3226540"/>
            <a:ext cx="824331" cy="821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DAF9A5-072F-4FAA-AFD5-9B416092A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0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How will I show our progress?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5E703-6906-4962-8F63-AA4D0E967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24255"/>
            <a:ext cx="576534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Heterotrophic advantage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Cyanophycin cleavage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 resolution dipeptide cleavage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High-resolution dipeptide cleavage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4C717-5AC8-48CD-8415-5F61154B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45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582CAF4-6959-4E87-A999-B59BA7A1DB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1908134"/>
              </p:ext>
            </p:extLst>
          </p:nvPr>
        </p:nvGraphicFramePr>
        <p:xfrm>
          <a:off x="993845" y="2244524"/>
          <a:ext cx="3037988" cy="305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301" name="CS ChemDraw Drawing" r:id="rId6" imgW="5166096" imgH="519653" progId="ChemDraw.Document.6.0">
                  <p:embed/>
                </p:oleObj>
              </mc:Choice>
              <mc:Fallback>
                <p:oleObj name="CS ChemDraw Drawing" r:id="rId6" imgW="5166096" imgH="519653" progId="ChemDraw.Document.6.0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70D1452-2DAB-4A9B-A74B-18A20293B2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93845" y="2244524"/>
                        <a:ext cx="3037988" cy="305294"/>
                      </a:xfrm>
                      <a:prstGeom prst="rect">
                        <a:avLst/>
                      </a:prstGeom>
                      <a:ln w="381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8AA6BFF-5628-4B9F-94E2-0E099D46CC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0131666"/>
              </p:ext>
            </p:extLst>
          </p:nvPr>
        </p:nvGraphicFramePr>
        <p:xfrm>
          <a:off x="4325483" y="2198019"/>
          <a:ext cx="1167098" cy="398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302" name="CS ChemDraw Drawing" r:id="rId8" imgW="2066121" imgH="705243" progId="ChemDraw.Document.6.0">
                  <p:embed/>
                </p:oleObj>
              </mc:Choice>
              <mc:Fallback>
                <p:oleObj name="CS ChemDraw Drawing" r:id="rId8" imgW="2066121" imgH="705243" progId="ChemDraw.Document.6.0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CB8058D5-673F-43B4-A425-C57C3A03D5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25483" y="2198019"/>
                        <a:ext cx="1167098" cy="398303"/>
                      </a:xfrm>
                      <a:prstGeom prst="rect">
                        <a:avLst/>
                      </a:prstGeom>
                      <a:ln w="38100">
                        <a:solidFill>
                          <a:srgbClr val="FFFF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own Arrow 25">
            <a:extLst>
              <a:ext uri="{FF2B5EF4-FFF2-40B4-BE49-F238E27FC236}">
                <a16:creationId xmlns:a16="http://schemas.microsoft.com/office/drawing/2014/main" id="{C4F9F6C5-6A25-4F46-B821-DC24E2812A57}"/>
              </a:ext>
            </a:extLst>
          </p:cNvPr>
          <p:cNvSpPr/>
          <p:nvPr/>
        </p:nvSpPr>
        <p:spPr>
          <a:xfrm rot="16200000">
            <a:off x="4603125" y="3470908"/>
            <a:ext cx="112895" cy="358026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981E90-A848-4EE6-A47E-A773B013CC47}"/>
              </a:ext>
            </a:extLst>
          </p:cNvPr>
          <p:cNvSpPr txBox="1"/>
          <p:nvPr/>
        </p:nvSpPr>
        <p:spPr>
          <a:xfrm>
            <a:off x="4725036" y="3429000"/>
            <a:ext cx="1034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Proton gradient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893536-A7A1-4FB9-B654-347D2ABDB0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6471" y="5761939"/>
            <a:ext cx="1056368" cy="56249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ECBCCCF-E1CB-418F-8482-A2EBCB8DA384}"/>
              </a:ext>
            </a:extLst>
          </p:cNvPr>
          <p:cNvSpPr/>
          <p:nvPr/>
        </p:nvSpPr>
        <p:spPr>
          <a:xfrm>
            <a:off x="1707481" y="4487553"/>
            <a:ext cx="1011005" cy="217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069AD44-C95B-4579-A253-D4B9B818B5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4029" y="3327448"/>
            <a:ext cx="402867" cy="662446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F44F0FA-83EE-4AB1-9EA9-55A49AC8A8AD}"/>
              </a:ext>
            </a:extLst>
          </p:cNvPr>
          <p:cNvSpPr txBox="1"/>
          <p:nvPr/>
        </p:nvSpPr>
        <p:spPr>
          <a:xfrm>
            <a:off x="-6579225" y="3678518"/>
            <a:ext cx="2998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heliorhodopsin</a:t>
            </a:r>
          </a:p>
        </p:txBody>
      </p:sp>
      <p:sp>
        <p:nvSpPr>
          <p:cNvPr id="27" name="&quot;Not Allowed&quot; Symbol 26">
            <a:extLst>
              <a:ext uri="{FF2B5EF4-FFF2-40B4-BE49-F238E27FC236}">
                <a16:creationId xmlns:a16="http://schemas.microsoft.com/office/drawing/2014/main" id="{F1185005-F070-4B0F-8B27-3A86339A53CE}"/>
              </a:ext>
            </a:extLst>
          </p:cNvPr>
          <p:cNvSpPr/>
          <p:nvPr/>
        </p:nvSpPr>
        <p:spPr>
          <a:xfrm>
            <a:off x="4880146" y="5720969"/>
            <a:ext cx="720309" cy="720309"/>
          </a:xfrm>
          <a:prstGeom prst="noSmoking">
            <a:avLst>
              <a:gd name="adj" fmla="val 9868"/>
            </a:avLst>
          </a:prstGeom>
          <a:solidFill>
            <a:srgbClr val="00FFFF"/>
          </a:solidFill>
          <a:ln>
            <a:solidFill>
              <a:srgbClr val="001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56B26B7-113F-4E3E-88B6-C978C2479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744" y="5610877"/>
            <a:ext cx="547012" cy="821852"/>
          </a:xfrm>
          <a:prstGeom prst="rect">
            <a:avLst/>
          </a:prstGeom>
        </p:spPr>
      </p:pic>
      <p:sp>
        <p:nvSpPr>
          <p:cNvPr id="29" name="Plus 3">
            <a:extLst>
              <a:ext uri="{FF2B5EF4-FFF2-40B4-BE49-F238E27FC236}">
                <a16:creationId xmlns:a16="http://schemas.microsoft.com/office/drawing/2014/main" id="{BCDE42AA-8171-4526-830B-464140825D07}"/>
              </a:ext>
            </a:extLst>
          </p:cNvPr>
          <p:cNvSpPr>
            <a:spLocks noChangeAspect="1"/>
          </p:cNvSpPr>
          <p:nvPr/>
        </p:nvSpPr>
        <p:spPr>
          <a:xfrm>
            <a:off x="3311142" y="5932281"/>
            <a:ext cx="232983" cy="232983"/>
          </a:xfrm>
          <a:prstGeom prst="mathPlus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A563A30-11D3-470B-8A9F-E952A7495B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019" y="5637846"/>
            <a:ext cx="824331" cy="821852"/>
          </a:xfrm>
          <a:prstGeom prst="rect">
            <a:avLst/>
          </a:prstGeom>
        </p:spPr>
      </p:pic>
      <p:sp>
        <p:nvSpPr>
          <p:cNvPr id="31" name="Down Arrow 25">
            <a:extLst>
              <a:ext uri="{FF2B5EF4-FFF2-40B4-BE49-F238E27FC236}">
                <a16:creationId xmlns:a16="http://schemas.microsoft.com/office/drawing/2014/main" id="{E77E23D1-E1D3-48CB-85C8-FADB0CDFD6AC}"/>
              </a:ext>
            </a:extLst>
          </p:cNvPr>
          <p:cNvSpPr/>
          <p:nvPr/>
        </p:nvSpPr>
        <p:spPr>
          <a:xfrm rot="16200000">
            <a:off x="4587231" y="5882214"/>
            <a:ext cx="112895" cy="358026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FC81F8B-AF4D-47D1-A3FE-6CF55CACCE77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758" y="4413603"/>
            <a:ext cx="2304142" cy="2189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BD5045E-3304-4318-AB6A-E9A97547EE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77199" y="2161132"/>
            <a:ext cx="963147" cy="6289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D947826-C031-473E-A247-1ABE6411F8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475" y="2820769"/>
            <a:ext cx="3609087" cy="1284020"/>
          </a:xfrm>
          <a:prstGeom prst="rect">
            <a:avLst/>
          </a:prstGeom>
        </p:spPr>
      </p:pic>
      <p:sp>
        <p:nvSpPr>
          <p:cNvPr id="34" name="Down Arrow 25">
            <a:extLst>
              <a:ext uri="{FF2B5EF4-FFF2-40B4-BE49-F238E27FC236}">
                <a16:creationId xmlns:a16="http://schemas.microsoft.com/office/drawing/2014/main" id="{BD3B15B2-AA33-405A-BFAD-3361688EE0CA}"/>
              </a:ext>
            </a:extLst>
          </p:cNvPr>
          <p:cNvSpPr/>
          <p:nvPr/>
        </p:nvSpPr>
        <p:spPr>
          <a:xfrm rot="16200000">
            <a:off x="8681338" y="3549614"/>
            <a:ext cx="112895" cy="358026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A27A2D0-2622-46CF-BD58-1B50D8A5C13F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841" y="4994953"/>
            <a:ext cx="1291152" cy="71599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Down Arrow 21">
            <a:extLst>
              <a:ext uri="{FF2B5EF4-FFF2-40B4-BE49-F238E27FC236}">
                <a16:creationId xmlns:a16="http://schemas.microsoft.com/office/drawing/2014/main" id="{35A7E575-BBCA-4DE8-B234-23F331BDE606}"/>
              </a:ext>
            </a:extLst>
          </p:cNvPr>
          <p:cNvSpPr/>
          <p:nvPr/>
        </p:nvSpPr>
        <p:spPr>
          <a:xfrm rot="5165013">
            <a:off x="9002866" y="5130708"/>
            <a:ext cx="97427" cy="694584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ame 41">
            <a:extLst>
              <a:ext uri="{FF2B5EF4-FFF2-40B4-BE49-F238E27FC236}">
                <a16:creationId xmlns:a16="http://schemas.microsoft.com/office/drawing/2014/main" id="{29DC45FA-BEFF-4AB8-9CA8-DCB1EA4A1A4F}"/>
              </a:ext>
            </a:extLst>
          </p:cNvPr>
          <p:cNvSpPr/>
          <p:nvPr/>
        </p:nvSpPr>
        <p:spPr>
          <a:xfrm>
            <a:off x="9411899" y="4957106"/>
            <a:ext cx="1362536" cy="772894"/>
          </a:xfrm>
          <a:prstGeom prst="frame">
            <a:avLst>
              <a:gd name="adj1" fmla="val 4377"/>
            </a:avLst>
          </a:prstGeom>
          <a:solidFill>
            <a:srgbClr val="00FFFF"/>
          </a:solidFill>
          <a:ln>
            <a:solidFill>
              <a:srgbClr val="001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4146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B4BF5C2-F0D3-4FEE-A7EB-034AC9AA5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07076" y="1735375"/>
            <a:ext cx="6183588" cy="42029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DAF9A5-072F-4FAA-AFD5-9B416092A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-825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What does our work mean for acI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Actinobacteria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B890E-4562-4C68-9FD8-9B3CAF0777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" y="1393189"/>
            <a:ext cx="30403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Independence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Carotenoids shield from light and oxidation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Rhodopsin phototrophy during nutrient starvation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Dipeptide salvage for amino acid reclamation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5E703-6906-4962-8F63-AA4D0E967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10234" y="1393189"/>
            <a:ext cx="31801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Dependence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Retinal and cyanobacteria?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Cyanophycin peptides and cyanobacteria?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Nitrogen/carbon peptide salvage from lysed cells?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4C717-5AC8-48CD-8415-5F61154B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46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CA75FC-CEA4-479A-9042-ADB97C46C602}"/>
              </a:ext>
            </a:extLst>
          </p:cNvPr>
          <p:cNvSpPr/>
          <p:nvPr/>
        </p:nvSpPr>
        <p:spPr>
          <a:xfrm>
            <a:off x="5157559" y="6008816"/>
            <a:ext cx="20826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Garcia et al. (2013)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ISME J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03FC66-6B99-4439-BE73-1B6C1BE6026D}"/>
              </a:ext>
            </a:extLst>
          </p:cNvPr>
          <p:cNvSpPr/>
          <p:nvPr/>
        </p:nvSpPr>
        <p:spPr>
          <a:xfrm>
            <a:off x="3764280" y="2429024"/>
            <a:ext cx="5265422" cy="2294788"/>
          </a:xfrm>
          <a:prstGeom prst="roundRect">
            <a:avLst/>
          </a:prstGeom>
          <a:noFill/>
          <a:ln w="101600">
            <a:gradFill flip="none" rotWithShape="1">
              <a:gsLst>
                <a:gs pos="26000">
                  <a:srgbClr val="FFFF00"/>
                </a:gs>
                <a:gs pos="60000">
                  <a:schemeClr val="accent2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6A465ED7-883E-4A2B-ABF4-41779B233FD1}"/>
              </a:ext>
            </a:extLst>
          </p:cNvPr>
          <p:cNvSpPr/>
          <p:nvPr/>
        </p:nvSpPr>
        <p:spPr>
          <a:xfrm rot="13137129">
            <a:off x="3872974" y="2001298"/>
            <a:ext cx="595582" cy="395175"/>
          </a:xfrm>
          <a:custGeom>
            <a:avLst/>
            <a:gdLst>
              <a:gd name="connsiteX0" fmla="*/ 1419225 w 1544690"/>
              <a:gd name="connsiteY0" fmla="*/ 0 h 1430908"/>
              <a:gd name="connsiteX1" fmla="*/ 1504950 w 1544690"/>
              <a:gd name="connsiteY1" fmla="*/ 885825 h 1430908"/>
              <a:gd name="connsiteX2" fmla="*/ 857250 w 1544690"/>
              <a:gd name="connsiteY2" fmla="*/ 323850 h 1430908"/>
              <a:gd name="connsiteX3" fmla="*/ 1076325 w 1544690"/>
              <a:gd name="connsiteY3" fmla="*/ 1171575 h 1430908"/>
              <a:gd name="connsiteX4" fmla="*/ 409575 w 1544690"/>
              <a:gd name="connsiteY4" fmla="*/ 581025 h 1430908"/>
              <a:gd name="connsiteX5" fmla="*/ 514350 w 1544690"/>
              <a:gd name="connsiteY5" fmla="*/ 1419225 h 1430908"/>
              <a:gd name="connsiteX6" fmla="*/ 0 w 1544690"/>
              <a:gd name="connsiteY6" fmla="*/ 1057275 h 143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4690" h="1430908">
                <a:moveTo>
                  <a:pt x="1419225" y="0"/>
                </a:moveTo>
                <a:cubicBezTo>
                  <a:pt x="1508918" y="415925"/>
                  <a:pt x="1598612" y="831850"/>
                  <a:pt x="1504950" y="885825"/>
                </a:cubicBezTo>
                <a:cubicBezTo>
                  <a:pt x="1411288" y="939800"/>
                  <a:pt x="928688" y="276225"/>
                  <a:pt x="857250" y="323850"/>
                </a:cubicBezTo>
                <a:cubicBezTo>
                  <a:pt x="785812" y="371475"/>
                  <a:pt x="1150937" y="1128713"/>
                  <a:pt x="1076325" y="1171575"/>
                </a:cubicBezTo>
                <a:cubicBezTo>
                  <a:pt x="1001713" y="1214437"/>
                  <a:pt x="503237" y="539750"/>
                  <a:pt x="409575" y="581025"/>
                </a:cubicBezTo>
                <a:cubicBezTo>
                  <a:pt x="315913" y="622300"/>
                  <a:pt x="582612" y="1339850"/>
                  <a:pt x="514350" y="1419225"/>
                </a:cubicBezTo>
                <a:cubicBezTo>
                  <a:pt x="446088" y="1498600"/>
                  <a:pt x="17462" y="1150937"/>
                  <a:pt x="0" y="1057275"/>
                </a:cubicBezTo>
              </a:path>
            </a:pathLst>
          </a:custGeom>
          <a:noFill/>
          <a:ln w="41275">
            <a:solidFill>
              <a:srgbClr val="00FF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84C97B-F53C-48F6-8EC0-03478C655646}"/>
              </a:ext>
            </a:extLst>
          </p:cNvPr>
          <p:cNvCxnSpPr>
            <a:cxnSpLocks/>
          </p:cNvCxnSpPr>
          <p:nvPr/>
        </p:nvCxnSpPr>
        <p:spPr>
          <a:xfrm flipV="1">
            <a:off x="4307840" y="4835964"/>
            <a:ext cx="965200" cy="196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E133E80-E66C-4CF2-873E-88FE7ED2654F}"/>
              </a:ext>
            </a:extLst>
          </p:cNvPr>
          <p:cNvSpPr txBox="1"/>
          <p:nvPr/>
        </p:nvSpPr>
        <p:spPr>
          <a:xfrm>
            <a:off x="4272280" y="4366491"/>
            <a:ext cx="1274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Asp dipeptidase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B48389-94B7-4326-AEF7-C8D90A3B146D}"/>
              </a:ext>
            </a:extLst>
          </p:cNvPr>
          <p:cNvSpPr txBox="1"/>
          <p:nvPr/>
        </p:nvSpPr>
        <p:spPr>
          <a:xfrm>
            <a:off x="7924800" y="5452139"/>
            <a:ext cx="434734" cy="584775"/>
          </a:xfrm>
          <a:prstGeom prst="rect">
            <a:avLst/>
          </a:prstGeom>
          <a:noFill/>
          <a:ln w="38100">
            <a:solidFill>
              <a:srgbClr val="00FFFF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b="1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92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6" grpId="0" animBg="1"/>
      <p:bldP spid="9" grpId="0" animBg="1"/>
      <p:bldP spid="16" grpId="0"/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F9A5-072F-4FAA-AFD5-9B416092A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127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What is next for acI physiology?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B890E-4562-4C68-9FD8-9B3CAF0777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retinal/carotenoids be detected from acI biomass?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does heliorhodopsin fit into acI physiology?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acI be axenically cultured to facilitate research?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5E703-6906-4962-8F63-AA4D0E967B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are the dipeptide limitations of the peptidase?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small cyanophycin dimers/trimers be cleaved? 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the peptidase related to global nitrogen levels in acI?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4C717-5AC8-48CD-8415-5F61154B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348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712593" y="1112311"/>
            <a:ext cx="4127860" cy="370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Katrina Forest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Satyshur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Nick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Koranda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Peter Newhouse</a:t>
            </a:r>
          </a:p>
          <a:p>
            <a:pPr lvl="1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Katiria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Gonzalez-Rivera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Anna Baker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Shy Bhattacharya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Alexander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Steinbüchel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Lars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Weifel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3821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Laboratory 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9677" y="1137250"/>
            <a:ext cx="4127859" cy="370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Katherine McMahon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Josh Hamilton</a:t>
            </a:r>
          </a:p>
          <a:p>
            <a:pPr lvl="1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Shaomei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He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Francisco Moya-Flores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Oyserman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Daniel Amador-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Noguez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Dave Stevenson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935892" y="4651078"/>
            <a:ext cx="9333470" cy="20782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User Facilities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Advanced Photon Source (LS-CAT) at Argonne National Lab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UW-Madison Microbial Sciences Cores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UW-Madison Center for Limnology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UW-Madison Biotechnology Center</a:t>
            </a:r>
            <a:r>
              <a:rPr lang="en-US" sz="2600" u="sng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</p:txBody>
      </p:sp>
      <p:pic>
        <p:nvPicPr>
          <p:cNvPr id="77826" name="Picture 2" descr="Image of Daniel Amador-Noguez">
            <a:extLst>
              <a:ext uri="{FF2B5EF4-FFF2-40B4-BE49-F238E27FC236}">
                <a16:creationId xmlns:a16="http://schemas.microsoft.com/office/drawing/2014/main" id="{7F1F968C-EBD3-42FF-84D5-16C4ED10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64" y="3386550"/>
            <a:ext cx="806548" cy="100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0" name="Picture 6" descr="Image of Katrina T. Forest">
            <a:extLst>
              <a:ext uri="{FF2B5EF4-FFF2-40B4-BE49-F238E27FC236}">
                <a16:creationId xmlns:a16="http://schemas.microsoft.com/office/drawing/2014/main" id="{52900A6B-3A83-4D00-8CDC-73C99A36A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165" y="1217053"/>
            <a:ext cx="806546" cy="100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" name="Picture 2" descr="Image of Katherine D. McMahon">
            <a:extLst>
              <a:ext uri="{FF2B5EF4-FFF2-40B4-BE49-F238E27FC236}">
                <a16:creationId xmlns:a16="http://schemas.microsoft.com/office/drawing/2014/main" id="{E5BC7F0A-32A1-43E1-ABA6-573D23A3D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7" y="1215102"/>
            <a:ext cx="806546" cy="100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90EB2A-3651-43EE-A8DC-78C985E5E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38" y="5417311"/>
            <a:ext cx="707829" cy="884786"/>
          </a:xfrm>
          <a:prstGeom prst="rect">
            <a:avLst/>
          </a:prstGeom>
        </p:spPr>
      </p:pic>
      <p:pic>
        <p:nvPicPr>
          <p:cNvPr id="139266" name="Picture 2" descr="Image result for Alexander SteinbÃ¼chel">
            <a:extLst>
              <a:ext uri="{FF2B5EF4-FFF2-40B4-BE49-F238E27FC236}">
                <a16:creationId xmlns:a16="http://schemas.microsoft.com/office/drawing/2014/main" id="{9A9735E2-FEAA-46EE-9249-7041C46F5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59" y="3635923"/>
            <a:ext cx="806546" cy="114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843FBB-10FB-4BE4-8C82-F33A3C69C1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362" y="5355612"/>
            <a:ext cx="641102" cy="100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932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752473" y="1103521"/>
            <a:ext cx="4127860" cy="370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Equipment Wizardry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Gary Pine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Dean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Maly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Kyle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Boldon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Sean Kean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Administrative Wizardry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Kari Strauss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Besta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3821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6778" y="1128460"/>
            <a:ext cx="4186322" cy="370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Committee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Katherine McMahon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Baron Chanda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Alessandro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Senes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Thomas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Brunold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 Wizardry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Janet Newlands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52112923-0911-4E6D-9E46-2BD505794AD8}"/>
              </a:ext>
            </a:extLst>
          </p:cNvPr>
          <p:cNvSpPr txBox="1">
            <a:spLocks/>
          </p:cNvSpPr>
          <p:nvPr/>
        </p:nvSpPr>
        <p:spPr>
          <a:xfrm>
            <a:off x="1452346" y="4720168"/>
            <a:ext cx="9333470" cy="2253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UW-Madison Bacteriology, William H. Peterson Fellowship</a:t>
            </a:r>
          </a:p>
          <a:p>
            <a:pPr marL="457200" lvl="1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National Oceanic and Atmospheric Administration</a:t>
            </a:r>
          </a:p>
          <a:p>
            <a:pPr marL="457200" lvl="1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UW Sea Grant</a:t>
            </a:r>
          </a:p>
          <a:p>
            <a:pPr marL="457200" lvl="1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National Science Foundation</a:t>
            </a:r>
          </a:p>
          <a:p>
            <a:pPr marL="457200" lvl="1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National Institute of Food and Agriculture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E59988-E058-41CF-A808-1172DBC767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3" y="5798201"/>
            <a:ext cx="938339" cy="9383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202A3E-F851-4F10-A0E1-8D7A58F358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23" y="4804243"/>
            <a:ext cx="1049973" cy="10554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DC59A4-94F6-43DD-9E20-D22D27FD6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81" y="5747424"/>
            <a:ext cx="1096785" cy="8916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3BA87D-9662-407A-9D2C-25B8CBB787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175" y="5735403"/>
            <a:ext cx="899551" cy="9037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1AAA2-6F2F-4A48-AF74-EEC34207C8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362" y="5355612"/>
            <a:ext cx="641102" cy="100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94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F02BA7-870D-4D3C-B741-424396788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5</a:t>
            </a:fld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F915C53-B2F4-484B-A09D-AF3B0A7C20BE}"/>
              </a:ext>
            </a:extLst>
          </p:cNvPr>
          <p:cNvSpPr txBox="1">
            <a:spLocks/>
          </p:cNvSpPr>
          <p:nvPr/>
        </p:nvSpPr>
        <p:spPr>
          <a:xfrm>
            <a:off x="1540474" y="1721707"/>
            <a:ext cx="9522941" cy="3624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understand the most abundant species in a freshwater lake beyond the easily visible algae</a:t>
            </a:r>
          </a:p>
          <a:p>
            <a:pPr marL="0" indent="0" algn="ctr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fill-in the web of interspecies relationships</a:t>
            </a:r>
          </a:p>
          <a:p>
            <a:pPr lvl="1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mitigate climate change by creating better ecosystem-response models</a:t>
            </a:r>
          </a:p>
        </p:txBody>
      </p:sp>
    </p:spTree>
    <p:extLst>
      <p:ext uri="{BB962C8B-B14F-4D97-AF65-F5344CB8AC3E}">
        <p14:creationId xmlns:p14="http://schemas.microsoft.com/office/powerpoint/2010/main" val="890892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3D3F12B-3305-4700-80D1-80A69E4AF31B}"/>
              </a:ext>
            </a:extLst>
          </p:cNvPr>
          <p:cNvSpPr txBox="1"/>
          <p:nvPr/>
        </p:nvSpPr>
        <p:spPr>
          <a:xfrm>
            <a:off x="3200401" y="5832088"/>
            <a:ext cx="5527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Newton et al. (2011)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Microbiol Mol Biol Rev.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Guide to the Natural History of Freshwater Lake Bacteria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82836A-7F5E-4547-85A4-2B035990F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740" y="469587"/>
            <a:ext cx="8306520" cy="53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834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3D3F12B-3305-4700-80D1-80A69E4AF31B}"/>
              </a:ext>
            </a:extLst>
          </p:cNvPr>
          <p:cNvSpPr txBox="1"/>
          <p:nvPr/>
        </p:nvSpPr>
        <p:spPr>
          <a:xfrm>
            <a:off x="1460598" y="5832088"/>
            <a:ext cx="9007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Hamilton et al. (2017)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mSystems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Metabolic Network Analysis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Metatranscriptomics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Reveal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Auxotrophies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Nutrient Sources of the Cosmopolitan Freshwater Microbial Lineage acI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7E98E-704E-446C-A80F-F554D284C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53" y="656648"/>
            <a:ext cx="5527860" cy="4785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B84CB1-079D-43F3-8F6A-A6912C575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039" y="646770"/>
            <a:ext cx="6096253" cy="484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484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826FCF-2FAD-49A0-B096-E930C13018FA}"/>
              </a:ext>
            </a:extLst>
          </p:cNvPr>
          <p:cNvSpPr/>
          <p:nvPr/>
        </p:nvSpPr>
        <p:spPr>
          <a:xfrm>
            <a:off x="6801394" y="418011"/>
            <a:ext cx="5225143" cy="5320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D3F12B-3305-4700-80D1-80A69E4AF31B}"/>
              </a:ext>
            </a:extLst>
          </p:cNvPr>
          <p:cNvSpPr txBox="1"/>
          <p:nvPr/>
        </p:nvSpPr>
        <p:spPr>
          <a:xfrm>
            <a:off x="1460598" y="5832088"/>
            <a:ext cx="9007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Dwulit-Smith et al. (2018)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Metabolic Network Analysis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Metatranscriptomics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Reveal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Auxotrophies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Nutrient Sources of the Cosmopolitan Freshwater Microbial Lineage acI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067913-4141-48BA-AE6A-FBF001C023CE}"/>
              </a:ext>
            </a:extLst>
          </p:cNvPr>
          <p:cNvGrpSpPr/>
          <p:nvPr/>
        </p:nvGrpSpPr>
        <p:grpSpPr>
          <a:xfrm>
            <a:off x="249545" y="1324303"/>
            <a:ext cx="6377411" cy="3289137"/>
            <a:chOff x="1872343" y="940525"/>
            <a:chExt cx="8308416" cy="40843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1D89CF6-CD84-4AF7-80B9-7EA1366B4B47}"/>
                </a:ext>
              </a:extLst>
            </p:cNvPr>
            <p:cNvSpPr/>
            <p:nvPr/>
          </p:nvSpPr>
          <p:spPr>
            <a:xfrm>
              <a:off x="1872343" y="957942"/>
              <a:ext cx="8299268" cy="40669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EFF31E-B1F1-4FD1-B4DB-895B191DF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240" y="940525"/>
              <a:ext cx="8169519" cy="393497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1BA87-A1B9-426C-ACB2-53920733B1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87" y="430241"/>
            <a:ext cx="5237469" cy="52834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2079F7-59B7-445B-A2EC-4E3A46E344B6}"/>
              </a:ext>
            </a:extLst>
          </p:cNvPr>
          <p:cNvSpPr/>
          <p:nvPr/>
        </p:nvSpPr>
        <p:spPr>
          <a:xfrm>
            <a:off x="8270479" y="5751179"/>
            <a:ext cx="28055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collaboration: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Shaomei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</a:t>
            </a:r>
          </a:p>
        </p:txBody>
      </p:sp>
    </p:spTree>
    <p:extLst>
      <p:ext uri="{BB962C8B-B14F-4D97-AF65-F5344CB8AC3E}">
        <p14:creationId xmlns:p14="http://schemas.microsoft.com/office/powerpoint/2010/main" val="16968563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3D3F12B-3305-4700-80D1-80A69E4AF31B}"/>
              </a:ext>
            </a:extLst>
          </p:cNvPr>
          <p:cNvSpPr txBox="1"/>
          <p:nvPr/>
        </p:nvSpPr>
        <p:spPr>
          <a:xfrm>
            <a:off x="1441298" y="5939948"/>
            <a:ext cx="9046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Balashov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 (2008)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Biophys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Excitation energy-transfer and the relative orientation of retinal and carotenoid in xanthorhodopsin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A46697-0939-4DC2-B8B5-146085E65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84" y="1588610"/>
            <a:ext cx="6210838" cy="368077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46398B-8876-4936-B344-F70D74915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8022" y="758283"/>
            <a:ext cx="5181600" cy="518166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 - excited-state transfer of bluer light energy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 transitions: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S0 ground to S2 excited - salinixanthin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S0 ground to S1 excited - retinal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Salinixanthin fluoresces at 529, 564, and 595 nm maxima and energy transfers to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retinal’s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S1 state (donor emission and acceptor absorption overlap). 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~45%±5 efficiency (close proximity of the chromophores and their dipole moments)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Once retinal relaxes to a lower excited state I, isomerization and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photocycling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begin. </a:t>
            </a:r>
          </a:p>
        </p:txBody>
      </p:sp>
    </p:spTree>
    <p:extLst>
      <p:ext uri="{BB962C8B-B14F-4D97-AF65-F5344CB8AC3E}">
        <p14:creationId xmlns:p14="http://schemas.microsoft.com/office/powerpoint/2010/main" val="10234953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932271" y="1417902"/>
          <a:ext cx="6230779" cy="4609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09" name="CS ChemDraw Drawing" r:id="rId3" imgW="6853243" imgH="5069794" progId="ChemDraw.Document.6.0">
                  <p:embed/>
                </p:oleObj>
              </mc:Choice>
              <mc:Fallback>
                <p:oleObj name="CS ChemDraw Drawing" r:id="rId3" imgW="6853243" imgH="5069794" progId="ChemDraw.Document.6.0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32271" y="1417902"/>
                        <a:ext cx="6230779" cy="4609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>
          <a:xfrm>
            <a:off x="510811" y="-211083"/>
            <a:ext cx="112949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Proton Rhodopsin: amino acid transfer of protons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518" y="819150"/>
            <a:ext cx="1409897" cy="1390844"/>
          </a:xfrm>
          <a:prstGeom prst="rect">
            <a:avLst/>
          </a:prstGeom>
        </p:spPr>
      </p:pic>
      <p:sp>
        <p:nvSpPr>
          <p:cNvPr id="20" name="Oval 19"/>
          <p:cNvSpPr>
            <a:spLocks noChangeAspect="1"/>
          </p:cNvSpPr>
          <p:nvPr/>
        </p:nvSpPr>
        <p:spPr>
          <a:xfrm>
            <a:off x="2528839" y="1034221"/>
            <a:ext cx="7533685" cy="54651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5802581" y="3393684"/>
            <a:ext cx="1043028" cy="8001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8085547" y="3107947"/>
            <a:ext cx="610171" cy="355409"/>
            <a:chOff x="6505996" y="2946141"/>
            <a:chExt cx="610171" cy="355409"/>
          </a:xfrm>
        </p:grpSpPr>
        <p:sp>
          <p:nvSpPr>
            <p:cNvPr id="51" name="Oval 50"/>
            <p:cNvSpPr/>
            <p:nvPr/>
          </p:nvSpPr>
          <p:spPr>
            <a:xfrm>
              <a:off x="6505996" y="2985961"/>
              <a:ext cx="601198" cy="315589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533956" y="2946141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Asp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783724" y="2571518"/>
            <a:ext cx="623889" cy="346700"/>
            <a:chOff x="6490411" y="2954850"/>
            <a:chExt cx="623889" cy="346700"/>
          </a:xfrm>
        </p:grpSpPr>
        <p:sp>
          <p:nvSpPr>
            <p:cNvPr id="54" name="Oval 53"/>
            <p:cNvSpPr/>
            <p:nvPr/>
          </p:nvSpPr>
          <p:spPr>
            <a:xfrm>
              <a:off x="6505996" y="2985961"/>
              <a:ext cx="601198" cy="315589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490411" y="2954850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Asp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8094013" y="4318680"/>
            <a:ext cx="610171" cy="355409"/>
            <a:chOff x="6505996" y="2946141"/>
            <a:chExt cx="610171" cy="355409"/>
          </a:xfrm>
        </p:grpSpPr>
        <p:sp>
          <p:nvSpPr>
            <p:cNvPr id="69" name="Oval 68"/>
            <p:cNvSpPr/>
            <p:nvPr/>
          </p:nvSpPr>
          <p:spPr>
            <a:xfrm>
              <a:off x="6505996" y="2985961"/>
              <a:ext cx="601198" cy="315589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533956" y="2946141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Asp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8800899" y="3782251"/>
            <a:ext cx="623889" cy="346700"/>
            <a:chOff x="6499120" y="2954850"/>
            <a:chExt cx="623889" cy="346700"/>
          </a:xfrm>
        </p:grpSpPr>
        <p:sp>
          <p:nvSpPr>
            <p:cNvPr id="72" name="Oval 71"/>
            <p:cNvSpPr/>
            <p:nvPr/>
          </p:nvSpPr>
          <p:spPr>
            <a:xfrm>
              <a:off x="6505996" y="2985961"/>
              <a:ext cx="601198" cy="315589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99120" y="2954850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Asp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046664" y="5555056"/>
            <a:ext cx="623889" cy="346700"/>
            <a:chOff x="6499120" y="2954850"/>
            <a:chExt cx="623889" cy="346700"/>
          </a:xfrm>
        </p:grpSpPr>
        <p:sp>
          <p:nvSpPr>
            <p:cNvPr id="75" name="Oval 74"/>
            <p:cNvSpPr/>
            <p:nvPr/>
          </p:nvSpPr>
          <p:spPr>
            <a:xfrm>
              <a:off x="6505996" y="2985961"/>
              <a:ext cx="601198" cy="315589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499120" y="2954850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Asp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760426" y="5009918"/>
            <a:ext cx="623889" cy="346700"/>
            <a:chOff x="6499120" y="2954850"/>
            <a:chExt cx="623889" cy="346700"/>
          </a:xfrm>
        </p:grpSpPr>
        <p:sp>
          <p:nvSpPr>
            <p:cNvPr id="78" name="Oval 77"/>
            <p:cNvSpPr/>
            <p:nvPr/>
          </p:nvSpPr>
          <p:spPr>
            <a:xfrm>
              <a:off x="6505996" y="2985961"/>
              <a:ext cx="601198" cy="315589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499120" y="2954850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Asp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014660" y="4333187"/>
            <a:ext cx="623889" cy="346700"/>
            <a:chOff x="6490411" y="2954850"/>
            <a:chExt cx="623889" cy="346700"/>
          </a:xfrm>
        </p:grpSpPr>
        <p:sp>
          <p:nvSpPr>
            <p:cNvPr id="81" name="Oval 80"/>
            <p:cNvSpPr/>
            <p:nvPr/>
          </p:nvSpPr>
          <p:spPr>
            <a:xfrm>
              <a:off x="6505996" y="2985961"/>
              <a:ext cx="601198" cy="315589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490411" y="2954850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Asp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744007" y="3779340"/>
            <a:ext cx="610171" cy="355409"/>
            <a:chOff x="6505996" y="2946141"/>
            <a:chExt cx="610171" cy="355409"/>
          </a:xfrm>
        </p:grpSpPr>
        <p:sp>
          <p:nvSpPr>
            <p:cNvPr id="84" name="Oval 83"/>
            <p:cNvSpPr/>
            <p:nvPr/>
          </p:nvSpPr>
          <p:spPr>
            <a:xfrm>
              <a:off x="6505996" y="2985961"/>
              <a:ext cx="601198" cy="315589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533956" y="2946141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Asp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017362" y="3002603"/>
            <a:ext cx="623889" cy="337991"/>
            <a:chOff x="6499120" y="2963559"/>
            <a:chExt cx="623889" cy="337991"/>
          </a:xfrm>
        </p:grpSpPr>
        <p:sp>
          <p:nvSpPr>
            <p:cNvPr id="93" name="Oval 92"/>
            <p:cNvSpPr/>
            <p:nvPr/>
          </p:nvSpPr>
          <p:spPr>
            <a:xfrm>
              <a:off x="6505996" y="2985961"/>
              <a:ext cx="601198" cy="315589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499120" y="2963559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Asp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030840" y="1749046"/>
            <a:ext cx="610171" cy="355409"/>
            <a:chOff x="6505996" y="2946141"/>
            <a:chExt cx="610171" cy="355409"/>
          </a:xfrm>
        </p:grpSpPr>
        <p:sp>
          <p:nvSpPr>
            <p:cNvPr id="99" name="Oval 98"/>
            <p:cNvSpPr/>
            <p:nvPr/>
          </p:nvSpPr>
          <p:spPr>
            <a:xfrm>
              <a:off x="6505996" y="2985961"/>
              <a:ext cx="601198" cy="315589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533956" y="2946141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Asp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6739358" y="1222142"/>
            <a:ext cx="623889" cy="337175"/>
            <a:chOff x="6500752" y="2964375"/>
            <a:chExt cx="623889" cy="337175"/>
          </a:xfrm>
        </p:grpSpPr>
        <p:sp>
          <p:nvSpPr>
            <p:cNvPr id="102" name="Oval 101"/>
            <p:cNvSpPr/>
            <p:nvPr/>
          </p:nvSpPr>
          <p:spPr>
            <a:xfrm>
              <a:off x="6505996" y="2985961"/>
              <a:ext cx="601198" cy="315589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500752" y="2964375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Asp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6148251" y="3596643"/>
            <a:ext cx="485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5251773" y="3634917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3" name="Down Arrow 122"/>
          <p:cNvSpPr/>
          <p:nvPr/>
        </p:nvSpPr>
        <p:spPr>
          <a:xfrm rot="4230456">
            <a:off x="8749808" y="4238832"/>
            <a:ext cx="123165" cy="273628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4" name="Down Arrow 123"/>
          <p:cNvSpPr/>
          <p:nvPr/>
        </p:nvSpPr>
        <p:spPr>
          <a:xfrm rot="1897459">
            <a:off x="6937471" y="5294347"/>
            <a:ext cx="123165" cy="273628"/>
          </a:xfrm>
          <a:prstGeom prst="downArrow">
            <a:avLst/>
          </a:prstGeom>
          <a:solidFill>
            <a:srgbClr val="00FFFF"/>
          </a:solidFill>
          <a:ln w="19050">
            <a:solidFill>
              <a:srgbClr val="003C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492304" y="3576319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139" name="Straight Connector 138"/>
          <p:cNvCxnSpPr/>
          <p:nvPr/>
        </p:nvCxnSpPr>
        <p:spPr>
          <a:xfrm>
            <a:off x="4470265" y="1365215"/>
            <a:ext cx="1578123" cy="20824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/>
          <p:cNvGrpSpPr/>
          <p:nvPr/>
        </p:nvGrpSpPr>
        <p:grpSpPr>
          <a:xfrm>
            <a:off x="4731124" y="2448756"/>
            <a:ext cx="623889" cy="346700"/>
            <a:chOff x="6499120" y="2954850"/>
            <a:chExt cx="623889" cy="346700"/>
          </a:xfrm>
        </p:grpSpPr>
        <p:sp>
          <p:nvSpPr>
            <p:cNvPr id="96" name="Oval 95"/>
            <p:cNvSpPr/>
            <p:nvPr/>
          </p:nvSpPr>
          <p:spPr>
            <a:xfrm>
              <a:off x="6505996" y="2985961"/>
              <a:ext cx="601198" cy="315589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499120" y="2954850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Asp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7" name="Oval 56"/>
          <p:cNvSpPr>
            <a:spLocks noChangeAspect="1"/>
          </p:cNvSpPr>
          <p:nvPr/>
        </p:nvSpPr>
        <p:spPr>
          <a:xfrm>
            <a:off x="2266950" y="819150"/>
            <a:ext cx="8048625" cy="59390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841543" y="3799920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Cytoplasm</a:t>
            </a:r>
            <a:endParaRPr kumimoji="0" lang="en-US" sz="11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862270" y="6470673"/>
            <a:ext cx="857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Periplasm</a:t>
            </a:r>
            <a:endParaRPr kumimoji="0" lang="en-US" sz="11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905998" y="1874550"/>
            <a:ext cx="222378" cy="2265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991973" y="2960400"/>
            <a:ext cx="222378" cy="2265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991973" y="4189125"/>
            <a:ext cx="222378" cy="2265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972050" y="4229099"/>
            <a:ext cx="232276" cy="2246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924798" y="3084225"/>
            <a:ext cx="222378" cy="2265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 rot="539409">
            <a:off x="7694627" y="1401251"/>
            <a:ext cx="1842168" cy="1033885"/>
          </a:xfrm>
          <a:custGeom>
            <a:avLst/>
            <a:gdLst>
              <a:gd name="connsiteX0" fmla="*/ 1419225 w 1544690"/>
              <a:gd name="connsiteY0" fmla="*/ 0 h 1430908"/>
              <a:gd name="connsiteX1" fmla="*/ 1504950 w 1544690"/>
              <a:gd name="connsiteY1" fmla="*/ 885825 h 1430908"/>
              <a:gd name="connsiteX2" fmla="*/ 857250 w 1544690"/>
              <a:gd name="connsiteY2" fmla="*/ 323850 h 1430908"/>
              <a:gd name="connsiteX3" fmla="*/ 1076325 w 1544690"/>
              <a:gd name="connsiteY3" fmla="*/ 1171575 h 1430908"/>
              <a:gd name="connsiteX4" fmla="*/ 409575 w 1544690"/>
              <a:gd name="connsiteY4" fmla="*/ 581025 h 1430908"/>
              <a:gd name="connsiteX5" fmla="*/ 514350 w 1544690"/>
              <a:gd name="connsiteY5" fmla="*/ 1419225 h 1430908"/>
              <a:gd name="connsiteX6" fmla="*/ 0 w 1544690"/>
              <a:gd name="connsiteY6" fmla="*/ 1057275 h 143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4690" h="1430908">
                <a:moveTo>
                  <a:pt x="1419225" y="0"/>
                </a:moveTo>
                <a:cubicBezTo>
                  <a:pt x="1508918" y="415925"/>
                  <a:pt x="1598612" y="831850"/>
                  <a:pt x="1504950" y="885825"/>
                </a:cubicBezTo>
                <a:cubicBezTo>
                  <a:pt x="1411288" y="939800"/>
                  <a:pt x="928688" y="276225"/>
                  <a:pt x="857250" y="323850"/>
                </a:cubicBezTo>
                <a:cubicBezTo>
                  <a:pt x="785812" y="371475"/>
                  <a:pt x="1150937" y="1128713"/>
                  <a:pt x="1076325" y="1171575"/>
                </a:cubicBezTo>
                <a:cubicBezTo>
                  <a:pt x="1001713" y="1214437"/>
                  <a:pt x="503237" y="539750"/>
                  <a:pt x="409575" y="581025"/>
                </a:cubicBezTo>
                <a:cubicBezTo>
                  <a:pt x="315913" y="622300"/>
                  <a:pt x="582612" y="1339850"/>
                  <a:pt x="514350" y="1419225"/>
                </a:cubicBezTo>
                <a:cubicBezTo>
                  <a:pt x="446088" y="1498600"/>
                  <a:pt x="17462" y="1150937"/>
                  <a:pt x="0" y="1057275"/>
                </a:cubicBezTo>
              </a:path>
            </a:pathLst>
          </a:custGeom>
          <a:noFill/>
          <a:ln w="88900">
            <a:solidFill>
              <a:srgbClr val="00FF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5631" y="1790700"/>
            <a:ext cx="4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993506" y="2923949"/>
            <a:ext cx="4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993506" y="4162425"/>
            <a:ext cx="4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973956" y="4171950"/>
            <a:ext cx="4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 flipH="1">
            <a:off x="8600128" y="5372541"/>
            <a:ext cx="41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945381" y="3009900"/>
            <a:ext cx="4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 flipH="1">
            <a:off x="8361531" y="5129611"/>
            <a:ext cx="41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152798" y="2630718"/>
            <a:ext cx="21173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Periplasm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Cytoplasm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065316" y="3041538"/>
          <a:ext cx="254000" cy="2042160"/>
        </p:xfrm>
        <a:graphic>
          <a:graphicData uri="http://schemas.openxmlformats.org/drawingml/2006/table">
            <a:tbl>
              <a:tblPr/>
              <a:tblGrid>
                <a:gridCol w="254000">
                  <a:extLst>
                    <a:ext uri="{9D8B030D-6E8A-4147-A177-3AD203B41FA5}">
                      <a16:colId xmlns:a16="http://schemas.microsoft.com/office/drawing/2014/main" val="2780679675"/>
                    </a:ext>
                  </a:extLst>
                </a:gridCol>
              </a:tblGrid>
              <a:tr h="255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383933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312054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114160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96596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71604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517568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053732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920213"/>
                  </a:ext>
                </a:extLst>
              </a:tr>
            </a:tbl>
          </a:graphicData>
        </a:graphic>
      </p:graphicFrame>
      <p:sp>
        <p:nvSpPr>
          <p:cNvPr id="104" name="TextBox 103"/>
          <p:cNvSpPr txBox="1"/>
          <p:nvPr/>
        </p:nvSpPr>
        <p:spPr>
          <a:xfrm flipH="1">
            <a:off x="8877297" y="5653014"/>
            <a:ext cx="41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14749" y="3312895"/>
            <a:ext cx="13235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543324" y="4842560"/>
            <a:ext cx="13235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 rot="16200000">
            <a:off x="230849" y="4003143"/>
            <a:ext cx="1920240" cy="103256"/>
          </a:xfrm>
          <a:prstGeom prst="rightArrow">
            <a:avLst>
              <a:gd name="adj1" fmla="val 50000"/>
              <a:gd name="adj2" fmla="val 109960"/>
            </a:avLst>
          </a:prstGeom>
          <a:ln w="190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6" name="Straight Arrow Connector 105"/>
          <p:cNvCxnSpPr/>
          <p:nvPr/>
        </p:nvCxnSpPr>
        <p:spPr>
          <a:xfrm flipH="1">
            <a:off x="5362588" y="3863622"/>
            <a:ext cx="457200" cy="958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8279749" y="5337668"/>
            <a:ext cx="666289" cy="5915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1199530" y="3926823"/>
            <a:ext cx="864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Retinal</a:t>
            </a:r>
          </a:p>
        </p:txBody>
      </p:sp>
      <p:cxnSp>
        <p:nvCxnSpPr>
          <p:cNvPr id="111" name="Straight Connector 110"/>
          <p:cNvCxnSpPr/>
          <p:nvPr/>
        </p:nvCxnSpPr>
        <p:spPr>
          <a:xfrm>
            <a:off x="513246" y="5529487"/>
            <a:ext cx="13235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511741" y="2621820"/>
            <a:ext cx="13235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BA0D26-3F07-44B6-8721-5AA5B300EA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A4C666-CB9B-49AC-BF47-B80565E158A2}"/>
              </a:ext>
            </a:extLst>
          </p:cNvPr>
          <p:cNvSpPr txBox="1"/>
          <p:nvPr/>
        </p:nvSpPr>
        <p:spPr>
          <a:xfrm>
            <a:off x="10515600" y="2879295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 (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AB67D0A-8853-4E17-8143-EEA01EF1CE9D}"/>
              </a:ext>
            </a:extLst>
          </p:cNvPr>
          <p:cNvSpPr txBox="1"/>
          <p:nvPr/>
        </p:nvSpPr>
        <p:spPr>
          <a:xfrm>
            <a:off x="10166378" y="4794474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CEADFB0-6C8B-440B-AE58-CB95C0E08698}"/>
              </a:ext>
            </a:extLst>
          </p:cNvPr>
          <p:cNvSpPr txBox="1"/>
          <p:nvPr/>
        </p:nvSpPr>
        <p:spPr>
          <a:xfrm>
            <a:off x="3923385" y="6498672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61FF6A8-0942-407F-9F6C-8B1A0F67E66E}"/>
              </a:ext>
            </a:extLst>
          </p:cNvPr>
          <p:cNvSpPr txBox="1"/>
          <p:nvPr/>
        </p:nvSpPr>
        <p:spPr>
          <a:xfrm>
            <a:off x="1988992" y="4633083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2465618-5741-4E2A-937C-01533C7B315D}"/>
              </a:ext>
            </a:extLst>
          </p:cNvPr>
          <p:cNvSpPr txBox="1"/>
          <p:nvPr/>
        </p:nvSpPr>
        <p:spPr>
          <a:xfrm>
            <a:off x="2108042" y="2151629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1147257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77E677-A0F6-4642-A02E-461B6B2A5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075" y="0"/>
            <a:ext cx="6247849" cy="59970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D3F12B-3305-4700-80D1-80A69E4AF31B}"/>
              </a:ext>
            </a:extLst>
          </p:cNvPr>
          <p:cNvSpPr txBox="1"/>
          <p:nvPr/>
        </p:nvSpPr>
        <p:spPr>
          <a:xfrm>
            <a:off x="537622" y="5939948"/>
            <a:ext cx="10853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Terentis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 (2005)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Chem Phys.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events in the bacteriorhodopsin photocycle: Torsional vibrational dephasing in the first excited electronic state</a:t>
            </a:r>
          </a:p>
        </p:txBody>
      </p:sp>
      <p:sp>
        <p:nvSpPr>
          <p:cNvPr id="3" name="AutoShape 2" descr="https://ars-els-cdn-com.ezproxy.library.wisc.edu/content/image/1-s2.0-S0301010404007384-gr6.jpg">
            <a:extLst>
              <a:ext uri="{FF2B5EF4-FFF2-40B4-BE49-F238E27FC236}">
                <a16:creationId xmlns:a16="http://schemas.microsoft.com/office/drawing/2014/main" id="{AF679510-EB33-4403-8B59-E49D63B7EC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9103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19450" y="127000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In vivo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gene transcript operons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37635" y="1429299"/>
                <a:ext cx="4743606" cy="4524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          </a:t>
                </a:r>
                <a:r>
                  <a:rPr kumimoji="0" lang="en-US" sz="24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Results</a:t>
                </a:r>
                <a:r>
                  <a:rPr kumimoji="0" lang="en-US" sz="20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              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Most present genome MEE885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Red bars = 5’-3’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Reads may not end where pictured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Intergenic reads found for all genes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predicted to be in operons in Lake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Mendota acI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        </a:t>
                </a:r>
                <a:r>
                  <a:rPr kumimoji="0" lang="en-US" sz="24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Conclusion</a:t>
                </a:r>
                <a:r>
                  <a:rPr kumimoji="0" lang="en-US" sz="20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           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Operons may exist for chromophores</a:t>
                </a:r>
              </a:p>
              <a:p>
                <a:pPr marL="800100" marR="0" lvl="1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Complex carotenoid</a:t>
                </a:r>
              </a:p>
              <a:p>
                <a:pPr marL="800100" marR="0" lvl="1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Lycopene/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β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-carotene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35" y="1429299"/>
                <a:ext cx="4743606" cy="4524315"/>
              </a:xfrm>
              <a:prstGeom prst="rect">
                <a:avLst/>
              </a:prstGeom>
              <a:blipFill>
                <a:blip r:embed="rId2"/>
                <a:stretch>
                  <a:fillRect l="-1157" t="-942" r="-386" b="-1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5406252" y="1427432"/>
            <a:ext cx="6785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Intergenic Transcript Reads                 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BA0D26-3F07-44B6-8721-5AA5B300EA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C7C84A-79B1-4355-A898-57DE991A5A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45" y="1901762"/>
            <a:ext cx="6536310" cy="433881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8B2D53D-5D9C-4542-842D-3BA73A26CD3D}"/>
              </a:ext>
            </a:extLst>
          </p:cNvPr>
          <p:cNvCxnSpPr/>
          <p:nvPr/>
        </p:nvCxnSpPr>
        <p:spPr>
          <a:xfrm>
            <a:off x="5495925" y="2894130"/>
            <a:ext cx="627732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5588E21-F69A-4C76-A08F-C71F9DA0ADE9}"/>
              </a:ext>
            </a:extLst>
          </p:cNvPr>
          <p:cNvCxnSpPr>
            <a:cxnSpLocks/>
          </p:cNvCxnSpPr>
          <p:nvPr/>
        </p:nvCxnSpPr>
        <p:spPr>
          <a:xfrm>
            <a:off x="5495925" y="6304080"/>
            <a:ext cx="265747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98C5418-BA2E-48CF-9261-803CE94347DC}"/>
              </a:ext>
            </a:extLst>
          </p:cNvPr>
          <p:cNvCxnSpPr>
            <a:cxnSpLocks/>
          </p:cNvCxnSpPr>
          <p:nvPr/>
        </p:nvCxnSpPr>
        <p:spPr>
          <a:xfrm flipH="1" flipV="1">
            <a:off x="9677400" y="5684955"/>
            <a:ext cx="13049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06DAE15D-41DD-4A59-9BB5-8A97AFB24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4" y="3863582"/>
            <a:ext cx="4268750" cy="31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599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81F88C7-3F93-440B-B18E-750B5993D62B}"/>
              </a:ext>
            </a:extLst>
          </p:cNvPr>
          <p:cNvSpPr txBox="1"/>
          <p:nvPr/>
        </p:nvSpPr>
        <p:spPr>
          <a:xfrm>
            <a:off x="1641675" y="5832088"/>
            <a:ext cx="8645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 et al. (2009)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 Mol Biol.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structural basis of beta-peptide-specific cleavage by the serine protease cyanophycinase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B439D5-0B1F-48AB-8291-4F864E7DC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786" y="890709"/>
            <a:ext cx="10138158" cy="462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143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714A9-F343-4F5E-8E22-757BFFC4A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9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Cyanophycin production and isolation</a:t>
            </a:r>
            <a:endParaRPr lang="en-US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53C669-C622-4DFC-AEEC-AEC008C6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BA0D26-3F07-44B6-8721-5AA5B300EA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EB7567-4A9F-49B5-A4C9-431554393346}"/>
              </a:ext>
            </a:extLst>
          </p:cNvPr>
          <p:cNvSpPr txBox="1"/>
          <p:nvPr/>
        </p:nvSpPr>
        <p:spPr>
          <a:xfrm>
            <a:off x="537635" y="1337249"/>
            <a:ext cx="5615640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Cyanophycin Purification        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Pleger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Lab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Synechococcus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PCC 7002 (120g)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Steinbüchel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Lab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CphA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induction in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E. coli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(40g)</a:t>
            </a:r>
          </a:p>
          <a:p>
            <a:pPr marL="1257300" marR="0" lvl="2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Lysis – 0.1 M HCl and pH to 1.00</a:t>
            </a:r>
          </a:p>
          <a:p>
            <a:pPr marL="1257300" marR="0" lvl="2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Solubilization – stir 18hr 4°C</a:t>
            </a:r>
          </a:p>
          <a:p>
            <a:pPr marL="1257300" marR="0" lvl="2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Neutralizations and Fractionations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EB23C8-01C5-489E-ABE1-9D051348F2A9}"/>
              </a:ext>
            </a:extLst>
          </p:cNvPr>
          <p:cNvSpPr txBox="1"/>
          <p:nvPr/>
        </p:nvSpPr>
        <p:spPr>
          <a:xfrm>
            <a:off x="6221667" y="1339276"/>
            <a:ext cx="5920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Cyanophycin purification fractions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660F13-48C1-4C26-ABFD-79D1D8908AD4}"/>
              </a:ext>
            </a:extLst>
          </p:cNvPr>
          <p:cNvSpPr txBox="1"/>
          <p:nvPr/>
        </p:nvSpPr>
        <p:spPr>
          <a:xfrm>
            <a:off x="6496973" y="4366429"/>
            <a:ext cx="2225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Solubilization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(after debris removal)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AFC5190-8E23-458B-8D48-CD806BAC6F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502053" y="1927941"/>
            <a:ext cx="5303943" cy="24859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CDEEEED-5817-4E93-B0B5-495ED6D3518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40" y="2913253"/>
            <a:ext cx="2827337" cy="94944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4D7AB49-94CF-4461-BDA5-1FDFB16D95AE}"/>
              </a:ext>
            </a:extLst>
          </p:cNvPr>
          <p:cNvSpPr txBox="1"/>
          <p:nvPr/>
        </p:nvSpPr>
        <p:spPr>
          <a:xfrm>
            <a:off x="8886956" y="4366428"/>
            <a:ext cx="15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Neutralization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E67FCF-127A-473E-8876-903904C0CD07}"/>
              </a:ext>
            </a:extLst>
          </p:cNvPr>
          <p:cNvSpPr txBox="1"/>
          <p:nvPr/>
        </p:nvSpPr>
        <p:spPr>
          <a:xfrm>
            <a:off x="10421810" y="4371508"/>
            <a:ext cx="162980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Fractionation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insoluble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~37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kda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~4g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C2B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soluble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~25kDa, &lt;1g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64D9592-6235-458F-97A5-7D55A654BAF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522" y="2758589"/>
            <a:ext cx="746044" cy="1325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1CA16A-9AD2-40B9-BE18-30830D04B3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057" y="5049092"/>
            <a:ext cx="1815894" cy="130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974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5A219-8F82-4129-BBEB-825C7BE4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BA0D26-3F07-44B6-8721-5AA5B300EA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2EB1A4-F0EA-4B13-A6D5-3E5585ED1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817" y="1019759"/>
            <a:ext cx="6519476" cy="5530781"/>
          </a:xfrm>
          <a:prstGeom prst="rect">
            <a:avLst/>
          </a:prstGeom>
        </p:spPr>
      </p:pic>
      <p:sp>
        <p:nvSpPr>
          <p:cNvPr id="13" name="Frame 12">
            <a:extLst>
              <a:ext uri="{FF2B5EF4-FFF2-40B4-BE49-F238E27FC236}">
                <a16:creationId xmlns:a16="http://schemas.microsoft.com/office/drawing/2014/main" id="{03F4EE92-C3A2-42C5-BFE5-B199A77AA671}"/>
              </a:ext>
            </a:extLst>
          </p:cNvPr>
          <p:cNvSpPr/>
          <p:nvPr/>
        </p:nvSpPr>
        <p:spPr>
          <a:xfrm>
            <a:off x="5178704" y="942598"/>
            <a:ext cx="6692020" cy="5701717"/>
          </a:xfrm>
          <a:prstGeom prst="frame">
            <a:avLst>
              <a:gd name="adj1" fmla="val 1489"/>
            </a:avLst>
          </a:prstGeom>
          <a:solidFill>
            <a:srgbClr val="00FFFF"/>
          </a:solidFill>
          <a:ln>
            <a:solidFill>
              <a:srgbClr val="001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30B076-DAF1-45B4-AFCA-0C55DA27C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59225"/>
            <a:ext cx="11750352" cy="7895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acI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PepE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may interact with an N-terminal tag sequence.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4B4EF89-8932-4FAE-910B-F087B88D35E6}"/>
              </a:ext>
            </a:extLst>
          </p:cNvPr>
          <p:cNvSpPr/>
          <p:nvPr/>
        </p:nvSpPr>
        <p:spPr>
          <a:xfrm>
            <a:off x="7286029" y="1013254"/>
            <a:ext cx="788078" cy="894402"/>
          </a:xfrm>
          <a:custGeom>
            <a:avLst/>
            <a:gdLst>
              <a:gd name="connsiteX0" fmla="*/ 144501 w 788078"/>
              <a:gd name="connsiteY0" fmla="*/ 0 h 894402"/>
              <a:gd name="connsiteX1" fmla="*/ 4457 w 788078"/>
              <a:gd name="connsiteY1" fmla="*/ 420130 h 894402"/>
              <a:gd name="connsiteX2" fmla="*/ 292782 w 788078"/>
              <a:gd name="connsiteY2" fmla="*/ 823784 h 894402"/>
              <a:gd name="connsiteX3" fmla="*/ 605820 w 788078"/>
              <a:gd name="connsiteY3" fmla="*/ 873211 h 894402"/>
              <a:gd name="connsiteX4" fmla="*/ 787052 w 788078"/>
              <a:gd name="connsiteY4" fmla="*/ 593124 h 894402"/>
              <a:gd name="connsiteX5" fmla="*/ 679960 w 788078"/>
              <a:gd name="connsiteY5" fmla="*/ 0 h 89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8078" h="894402">
                <a:moveTo>
                  <a:pt x="144501" y="0"/>
                </a:moveTo>
                <a:cubicBezTo>
                  <a:pt x="62122" y="141416"/>
                  <a:pt x="-20256" y="282833"/>
                  <a:pt x="4457" y="420130"/>
                </a:cubicBezTo>
                <a:cubicBezTo>
                  <a:pt x="29170" y="557427"/>
                  <a:pt x="192555" y="748271"/>
                  <a:pt x="292782" y="823784"/>
                </a:cubicBezTo>
                <a:cubicBezTo>
                  <a:pt x="393009" y="899297"/>
                  <a:pt x="523442" y="911654"/>
                  <a:pt x="605820" y="873211"/>
                </a:cubicBezTo>
                <a:cubicBezTo>
                  <a:pt x="688198" y="834768"/>
                  <a:pt x="774695" y="738659"/>
                  <a:pt x="787052" y="593124"/>
                </a:cubicBezTo>
                <a:cubicBezTo>
                  <a:pt x="799409" y="447589"/>
                  <a:pt x="696436" y="91989"/>
                  <a:pt x="679960" y="0"/>
                </a:cubicBezTo>
              </a:path>
            </a:pathLst>
          </a:custGeom>
          <a:noFill/>
          <a:ln w="38100">
            <a:solidFill>
              <a:srgbClr val="00F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8AC90C9-B15F-4F99-BC2A-A4B8ADEAA4C9}"/>
              </a:ext>
            </a:extLst>
          </p:cNvPr>
          <p:cNvSpPr/>
          <p:nvPr/>
        </p:nvSpPr>
        <p:spPr>
          <a:xfrm>
            <a:off x="8059986" y="977462"/>
            <a:ext cx="2212391" cy="1546436"/>
          </a:xfrm>
          <a:custGeom>
            <a:avLst/>
            <a:gdLst>
              <a:gd name="connsiteX0" fmla="*/ 1357283 w 2212391"/>
              <a:gd name="connsiteY0" fmla="*/ 63062 h 1546436"/>
              <a:gd name="connsiteX1" fmla="*/ 1168097 w 2212391"/>
              <a:gd name="connsiteY1" fmla="*/ 367862 h 1546436"/>
              <a:gd name="connsiteX2" fmla="*/ 1084014 w 2212391"/>
              <a:gd name="connsiteY2" fmla="*/ 651641 h 1546436"/>
              <a:gd name="connsiteX3" fmla="*/ 474414 w 2212391"/>
              <a:gd name="connsiteY3" fmla="*/ 651641 h 1546436"/>
              <a:gd name="connsiteX4" fmla="*/ 159104 w 2212391"/>
              <a:gd name="connsiteY4" fmla="*/ 746235 h 1546436"/>
              <a:gd name="connsiteX5" fmla="*/ 11959 w 2212391"/>
              <a:gd name="connsiteY5" fmla="*/ 924910 h 1546436"/>
              <a:gd name="connsiteX6" fmla="*/ 54000 w 2212391"/>
              <a:gd name="connsiteY6" fmla="*/ 1166648 h 1546436"/>
              <a:gd name="connsiteX7" fmla="*/ 411352 w 2212391"/>
              <a:gd name="connsiteY7" fmla="*/ 1313793 h 1546436"/>
              <a:gd name="connsiteX8" fmla="*/ 831766 w 2212391"/>
              <a:gd name="connsiteY8" fmla="*/ 1334814 h 1546436"/>
              <a:gd name="connsiteX9" fmla="*/ 1094524 w 2212391"/>
              <a:gd name="connsiteY9" fmla="*/ 1198179 h 1546436"/>
              <a:gd name="connsiteX10" fmla="*/ 1241669 w 2212391"/>
              <a:gd name="connsiteY10" fmla="*/ 1145628 h 1546436"/>
              <a:gd name="connsiteX11" fmla="*/ 1210138 w 2212391"/>
              <a:gd name="connsiteY11" fmla="*/ 1355835 h 1546436"/>
              <a:gd name="connsiteX12" fmla="*/ 1304731 w 2212391"/>
              <a:gd name="connsiteY12" fmla="*/ 1524000 h 1546436"/>
              <a:gd name="connsiteX13" fmla="*/ 1599021 w 2212391"/>
              <a:gd name="connsiteY13" fmla="*/ 1534510 h 1546436"/>
              <a:gd name="connsiteX14" fmla="*/ 1809228 w 2212391"/>
              <a:gd name="connsiteY14" fmla="*/ 1429407 h 1546436"/>
              <a:gd name="connsiteX15" fmla="*/ 2114028 w 2212391"/>
              <a:gd name="connsiteY15" fmla="*/ 1292772 h 1546436"/>
              <a:gd name="connsiteX16" fmla="*/ 2208621 w 2212391"/>
              <a:gd name="connsiteY16" fmla="*/ 1030014 h 1546436"/>
              <a:gd name="connsiteX17" fmla="*/ 2008924 w 2212391"/>
              <a:gd name="connsiteY17" fmla="*/ 851338 h 1546436"/>
              <a:gd name="connsiteX18" fmla="*/ 1987904 w 2212391"/>
              <a:gd name="connsiteY18" fmla="*/ 567559 h 1546436"/>
              <a:gd name="connsiteX19" fmla="*/ 1998414 w 2212391"/>
              <a:gd name="connsiteY19" fmla="*/ 262759 h 1546436"/>
              <a:gd name="connsiteX20" fmla="*/ 2050966 w 2212391"/>
              <a:gd name="connsiteY20" fmla="*/ 0 h 154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12391" h="1546436">
                <a:moveTo>
                  <a:pt x="1357283" y="63062"/>
                </a:moveTo>
                <a:cubicBezTo>
                  <a:pt x="1285462" y="166414"/>
                  <a:pt x="1213642" y="269766"/>
                  <a:pt x="1168097" y="367862"/>
                </a:cubicBezTo>
                <a:cubicBezTo>
                  <a:pt x="1122552" y="465958"/>
                  <a:pt x="1199628" y="604345"/>
                  <a:pt x="1084014" y="651641"/>
                </a:cubicBezTo>
                <a:cubicBezTo>
                  <a:pt x="968400" y="698937"/>
                  <a:pt x="628566" y="635875"/>
                  <a:pt x="474414" y="651641"/>
                </a:cubicBezTo>
                <a:cubicBezTo>
                  <a:pt x="320262" y="667407"/>
                  <a:pt x="236180" y="700690"/>
                  <a:pt x="159104" y="746235"/>
                </a:cubicBezTo>
                <a:cubicBezTo>
                  <a:pt x="82028" y="791780"/>
                  <a:pt x="29476" y="854841"/>
                  <a:pt x="11959" y="924910"/>
                </a:cubicBezTo>
                <a:cubicBezTo>
                  <a:pt x="-5558" y="994979"/>
                  <a:pt x="-12565" y="1101834"/>
                  <a:pt x="54000" y="1166648"/>
                </a:cubicBezTo>
                <a:cubicBezTo>
                  <a:pt x="120565" y="1231462"/>
                  <a:pt x="281724" y="1285765"/>
                  <a:pt x="411352" y="1313793"/>
                </a:cubicBezTo>
                <a:cubicBezTo>
                  <a:pt x="540980" y="1341821"/>
                  <a:pt x="717904" y="1354083"/>
                  <a:pt x="831766" y="1334814"/>
                </a:cubicBezTo>
                <a:cubicBezTo>
                  <a:pt x="945628" y="1315545"/>
                  <a:pt x="1026207" y="1229710"/>
                  <a:pt x="1094524" y="1198179"/>
                </a:cubicBezTo>
                <a:cubicBezTo>
                  <a:pt x="1162841" y="1166648"/>
                  <a:pt x="1222400" y="1119352"/>
                  <a:pt x="1241669" y="1145628"/>
                </a:cubicBezTo>
                <a:cubicBezTo>
                  <a:pt x="1260938" y="1171904"/>
                  <a:pt x="1199628" y="1292773"/>
                  <a:pt x="1210138" y="1355835"/>
                </a:cubicBezTo>
                <a:cubicBezTo>
                  <a:pt x="1220648" y="1418897"/>
                  <a:pt x="1239917" y="1494221"/>
                  <a:pt x="1304731" y="1524000"/>
                </a:cubicBezTo>
                <a:cubicBezTo>
                  <a:pt x="1369545" y="1553779"/>
                  <a:pt x="1514938" y="1550275"/>
                  <a:pt x="1599021" y="1534510"/>
                </a:cubicBezTo>
                <a:cubicBezTo>
                  <a:pt x="1683104" y="1518745"/>
                  <a:pt x="1723393" y="1469697"/>
                  <a:pt x="1809228" y="1429407"/>
                </a:cubicBezTo>
                <a:cubicBezTo>
                  <a:pt x="1895063" y="1389117"/>
                  <a:pt x="2047463" y="1359337"/>
                  <a:pt x="2114028" y="1292772"/>
                </a:cubicBezTo>
                <a:cubicBezTo>
                  <a:pt x="2180593" y="1226207"/>
                  <a:pt x="2226138" y="1103586"/>
                  <a:pt x="2208621" y="1030014"/>
                </a:cubicBezTo>
                <a:cubicBezTo>
                  <a:pt x="2191104" y="956442"/>
                  <a:pt x="2045710" y="928414"/>
                  <a:pt x="2008924" y="851338"/>
                </a:cubicBezTo>
                <a:cubicBezTo>
                  <a:pt x="1972138" y="774262"/>
                  <a:pt x="1989656" y="665656"/>
                  <a:pt x="1987904" y="567559"/>
                </a:cubicBezTo>
                <a:cubicBezTo>
                  <a:pt x="1986152" y="469463"/>
                  <a:pt x="1987904" y="357352"/>
                  <a:pt x="1998414" y="262759"/>
                </a:cubicBezTo>
                <a:cubicBezTo>
                  <a:pt x="2008924" y="168166"/>
                  <a:pt x="2071987" y="49048"/>
                  <a:pt x="2050966" y="0"/>
                </a:cubicBezTo>
              </a:path>
            </a:pathLst>
          </a:custGeom>
          <a:noFill/>
          <a:ln w="38100">
            <a:solidFill>
              <a:srgbClr val="00F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7321428-83A9-4F43-B2E3-D5FAAA091484}"/>
              </a:ext>
            </a:extLst>
          </p:cNvPr>
          <p:cNvSpPr/>
          <p:nvPr/>
        </p:nvSpPr>
        <p:spPr>
          <a:xfrm>
            <a:off x="9312166" y="977462"/>
            <a:ext cx="378372" cy="1124607"/>
          </a:xfrm>
          <a:custGeom>
            <a:avLst/>
            <a:gdLst>
              <a:gd name="connsiteX0" fmla="*/ 0 w 378372"/>
              <a:gd name="connsiteY0" fmla="*/ 1124607 h 1124607"/>
              <a:gd name="connsiteX1" fmla="*/ 262758 w 378372"/>
              <a:gd name="connsiteY1" fmla="*/ 893379 h 1124607"/>
              <a:gd name="connsiteX2" fmla="*/ 294289 w 378372"/>
              <a:gd name="connsiteY2" fmla="*/ 430924 h 1124607"/>
              <a:gd name="connsiteX3" fmla="*/ 378372 w 378372"/>
              <a:gd name="connsiteY3" fmla="*/ 0 h 112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372" h="1124607">
                <a:moveTo>
                  <a:pt x="0" y="1124607"/>
                </a:moveTo>
                <a:cubicBezTo>
                  <a:pt x="106855" y="1066800"/>
                  <a:pt x="213710" y="1008993"/>
                  <a:pt x="262758" y="893379"/>
                </a:cubicBezTo>
                <a:cubicBezTo>
                  <a:pt x="311806" y="777765"/>
                  <a:pt x="275020" y="579820"/>
                  <a:pt x="294289" y="430924"/>
                </a:cubicBezTo>
                <a:cubicBezTo>
                  <a:pt x="313558" y="282028"/>
                  <a:pt x="345965" y="141014"/>
                  <a:pt x="378372" y="0"/>
                </a:cubicBezTo>
              </a:path>
            </a:pathLst>
          </a:custGeom>
          <a:noFill/>
          <a:ln w="38100">
            <a:solidFill>
              <a:srgbClr val="00F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7D329-4E1E-42CA-B09B-242EBCB59936}"/>
              </a:ext>
            </a:extLst>
          </p:cNvPr>
          <p:cNvSpPr txBox="1"/>
          <p:nvPr/>
        </p:nvSpPr>
        <p:spPr>
          <a:xfrm>
            <a:off x="157506" y="2128484"/>
            <a:ext cx="484902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MGSSHHHHHHSSGEN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LYFQGH-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Chain may trace into an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adjacent active site and/or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have multiple conformations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due to aromatic interactions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Autocatalytic tag cleavage?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 = no clear density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= unclear conformation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E42399-D8F4-4912-ABCB-BC868D64D78C}"/>
              </a:ext>
            </a:extLst>
          </p:cNvPr>
          <p:cNvSpPr txBox="1"/>
          <p:nvPr/>
        </p:nvSpPr>
        <p:spPr>
          <a:xfrm>
            <a:off x="6565870" y="4421438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L*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297A59-5423-4A5E-9E80-FEBD2CF670E6}"/>
              </a:ext>
            </a:extLst>
          </p:cNvPr>
          <p:cNvSpPr txBox="1"/>
          <p:nvPr/>
        </p:nvSpPr>
        <p:spPr>
          <a:xfrm>
            <a:off x="6609321" y="3396840"/>
            <a:ext cx="51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Y*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67F18C-504F-4336-8E41-90131E0BE556}"/>
              </a:ext>
            </a:extLst>
          </p:cNvPr>
          <p:cNvSpPr txBox="1"/>
          <p:nvPr/>
        </p:nvSpPr>
        <p:spPr>
          <a:xfrm>
            <a:off x="8285870" y="342343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F*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671CCC-A271-49AF-AB01-490D45BD5E6C}"/>
              </a:ext>
            </a:extLst>
          </p:cNvPr>
          <p:cNvSpPr txBox="1"/>
          <p:nvPr/>
        </p:nvSpPr>
        <p:spPr>
          <a:xfrm>
            <a:off x="7249620" y="560740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3EF713-E5A9-4A0E-832A-5E30C1B7F0BB}"/>
              </a:ext>
            </a:extLst>
          </p:cNvPr>
          <p:cNvSpPr txBox="1"/>
          <p:nvPr/>
        </p:nvSpPr>
        <p:spPr>
          <a:xfrm>
            <a:off x="8110263" y="594670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709080-0550-4DA0-B507-109CF6AB9DDD}"/>
              </a:ext>
            </a:extLst>
          </p:cNvPr>
          <p:cNvSpPr txBox="1"/>
          <p:nvPr/>
        </p:nvSpPr>
        <p:spPr>
          <a:xfrm>
            <a:off x="9004249" y="441263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F32DD8-2065-4294-AE96-012DA0A7ECBD}"/>
              </a:ext>
            </a:extLst>
          </p:cNvPr>
          <p:cNvSpPr txBox="1"/>
          <p:nvPr/>
        </p:nvSpPr>
        <p:spPr>
          <a:xfrm>
            <a:off x="6704190" y="1798349"/>
            <a:ext cx="91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S133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54371BA-6949-40F2-9894-EA214F70BC9D}"/>
              </a:ext>
            </a:extLst>
          </p:cNvPr>
          <p:cNvSpPr txBox="1"/>
          <p:nvPr/>
        </p:nvSpPr>
        <p:spPr>
          <a:xfrm>
            <a:off x="8209719" y="1128182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H168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49F53B-D37F-47C5-9F63-EAD7D81219C6}"/>
              </a:ext>
            </a:extLst>
          </p:cNvPr>
          <p:cNvSpPr txBox="1"/>
          <p:nvPr/>
        </p:nvSpPr>
        <p:spPr>
          <a:xfrm>
            <a:off x="9886282" y="2431305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E198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BCE477-4599-4344-B6EE-E16ACD95DD93}"/>
              </a:ext>
            </a:extLst>
          </p:cNvPr>
          <p:cNvSpPr txBox="1"/>
          <p:nvPr/>
        </p:nvSpPr>
        <p:spPr>
          <a:xfrm>
            <a:off x="55018" y="1420556"/>
            <a:ext cx="4948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PepE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N-terminal Sequence  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22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932" y="175941"/>
            <a:ext cx="1178606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Are acI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Actinobacteria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more than heterotrophs?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578140" y="1701675"/>
            <a:ext cx="5758594" cy="4851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Three clades (A, B, C)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Abundant ultramicrobacteria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cells/mL in the lake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0.1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~1.3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Mbp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genomes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Predicted photoheterotrophs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Amino acids, polyamines, sugars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Phototrophic potential via 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actino-opsin / actinorhodopsin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(protein / holoprotein)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66CC68-4544-489F-BDD0-7EE196AFE7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76" y="2253713"/>
            <a:ext cx="5018260" cy="34110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7872C3-05CB-4300-B9A2-48EEEC000174}"/>
              </a:ext>
            </a:extLst>
          </p:cNvPr>
          <p:cNvSpPr txBox="1"/>
          <p:nvPr/>
        </p:nvSpPr>
        <p:spPr>
          <a:xfrm>
            <a:off x="6265395" y="1578833"/>
            <a:ext cx="6043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acI Metabolism Model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F814E3-5FEC-4398-ABD3-EAF1D5A9A535}"/>
              </a:ext>
            </a:extLst>
          </p:cNvPr>
          <p:cNvSpPr/>
          <p:nvPr/>
        </p:nvSpPr>
        <p:spPr>
          <a:xfrm>
            <a:off x="8377906" y="5750718"/>
            <a:ext cx="20826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Garcia et al. (2013)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ISME J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38F82090-5660-45A5-A968-7DAADA7FC0EF}"/>
              </a:ext>
            </a:extLst>
          </p:cNvPr>
          <p:cNvSpPr/>
          <p:nvPr/>
        </p:nvSpPr>
        <p:spPr>
          <a:xfrm>
            <a:off x="7451023" y="4374446"/>
            <a:ext cx="1280160" cy="1078418"/>
          </a:xfrm>
          <a:prstGeom prst="frame">
            <a:avLst>
              <a:gd name="adj1" fmla="val 4697"/>
            </a:avLst>
          </a:prstGeom>
          <a:solidFill>
            <a:srgbClr val="00FFFF"/>
          </a:solidFill>
          <a:ln>
            <a:solidFill>
              <a:srgbClr val="001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6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F9AB6-9DE1-4DCF-B981-26877C8F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21" y="365125"/>
            <a:ext cx="112014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Based on the current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metabolic model, I generated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phototrophic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heterotrophic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hypotheses: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CDC95-4622-4D2E-A4D8-45494C0D9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70405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acI 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Actinobacteria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utilize 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opsins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for phototrophy</a:t>
            </a:r>
          </a:p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 freshwater lakes.</a:t>
            </a:r>
          </a:p>
          <a:p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062721-226B-4F55-AAC6-BA965D3F9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70405"/>
            <a:ext cx="5286632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acI 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Actinobacteria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utilize 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cyanophycinases</a:t>
            </a:r>
          </a:p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for heterotrophy</a:t>
            </a:r>
          </a:p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 freshwater lakes.</a:t>
            </a:r>
          </a:p>
          <a:p>
            <a:endParaRPr lang="en-US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F02BA7-870D-4D3C-B741-424396788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35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B890E-4562-4C68-9FD8-9B3CAF0777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1224255"/>
            <a:ext cx="5676900" cy="4895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Phototrophic advantages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Lycopene, retinal synthesis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Actinorhodopsin formation/function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Complex carotenoid synthesis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Discovery of heliorhodopsins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DAF9A5-072F-4FAA-AFD5-9B416092A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0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How will I show our progress?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5E703-6906-4962-8F63-AA4D0E967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224255"/>
            <a:ext cx="592918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Heterotrophic advantage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Cyanophycin cleavage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 resolution dipeptide cleavage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High-resolution dipeptide cleavage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4C717-5AC8-48CD-8415-5F61154B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8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CBCCCF-E1CB-418F-8482-A2EBCB8DA384}"/>
              </a:ext>
            </a:extLst>
          </p:cNvPr>
          <p:cNvSpPr/>
          <p:nvPr/>
        </p:nvSpPr>
        <p:spPr>
          <a:xfrm>
            <a:off x="1707481" y="4487553"/>
            <a:ext cx="1011005" cy="217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72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932" y="175941"/>
            <a:ext cx="1178606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Are acI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Actinobacteria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more than heterotrophs?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A0D26-3F07-44B6-8721-5AA5B300EACE}" type="slidenum">
              <a:rPr lang="en-US" smtClean="0"/>
              <a:t>9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2529E5D-C911-4F4D-BBBA-7839DCCEB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4523" y="1988704"/>
            <a:ext cx="4612184" cy="36760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ctr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acI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Actinobacteria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utilize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opsins</a:t>
            </a:r>
          </a:p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for phototrophy</a:t>
            </a:r>
          </a:p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 freshwater lakes.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66CC68-4544-489F-BDD0-7EE196AFE7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76" y="2253713"/>
            <a:ext cx="5018260" cy="34110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7872C3-05CB-4300-B9A2-48EEEC000174}"/>
              </a:ext>
            </a:extLst>
          </p:cNvPr>
          <p:cNvSpPr txBox="1"/>
          <p:nvPr/>
        </p:nvSpPr>
        <p:spPr>
          <a:xfrm>
            <a:off x="6265395" y="1578833"/>
            <a:ext cx="6043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acI Metabolism Model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F814E3-5FEC-4398-ABD3-EAF1D5A9A535}"/>
              </a:ext>
            </a:extLst>
          </p:cNvPr>
          <p:cNvSpPr/>
          <p:nvPr/>
        </p:nvSpPr>
        <p:spPr>
          <a:xfrm>
            <a:off x="8377906" y="5750718"/>
            <a:ext cx="20826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Garcia et al. (2013)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ISME J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769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lIns="91410" tIns="45706" rIns="91410" bIns="45706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7752</TotalTime>
  <Words>3183</Words>
  <Application>Microsoft Office PowerPoint</Application>
  <PresentationFormat>Widescreen</PresentationFormat>
  <Paragraphs>908</Paragraphs>
  <Slides>59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Arial</vt:lpstr>
      <vt:lpstr>Calibri</vt:lpstr>
      <vt:lpstr>Calibri Light</vt:lpstr>
      <vt:lpstr>Cambria Math</vt:lpstr>
      <vt:lpstr>Liberation Mono</vt:lpstr>
      <vt:lpstr>Office Theme</vt:lpstr>
      <vt:lpstr>1_Office Theme</vt:lpstr>
      <vt:lpstr>CS ChemDraw Drawing</vt:lpstr>
      <vt:lpstr>Experimentally defining the physiology of freshwater ultramicrobacteria: acI Actinobacterial light utilization and peptide degradation </vt:lpstr>
      <vt:lpstr>Freshwater Lakes are imperiled resources.</vt:lpstr>
      <vt:lpstr>PowerPoint Presentation</vt:lpstr>
      <vt:lpstr>PowerPoint Presentation</vt:lpstr>
      <vt:lpstr>PowerPoint Presentation</vt:lpstr>
      <vt:lpstr>Are acI Actinobacteria more than heterotrophs?</vt:lpstr>
      <vt:lpstr>Based on the current metabolic model, I generated phototrophic and heterotrophic hypotheses: </vt:lpstr>
      <vt:lpstr>How will I show our progress?</vt:lpstr>
      <vt:lpstr>Are acI Actinobacteria more than heterotrophs?</vt:lpstr>
      <vt:lpstr>PowerPoint Presentation</vt:lpstr>
      <vt:lpstr>PowerPoint Presentation</vt:lpstr>
      <vt:lpstr>Carotenoids are ubiquitous chromophores.</vt:lpstr>
      <vt:lpstr>Carotenoid conjugation creates color.</vt:lpstr>
      <vt:lpstr>Carotenoids compliment other chromophores.</vt:lpstr>
      <vt:lpstr>Carotenoids can be energy transfer antennae.</vt:lpstr>
      <vt:lpstr>There are limits on work in acI Actinobacteria.</vt:lpstr>
      <vt:lpstr>Carotenoid Synthesis and Utilization Cassette</vt:lpstr>
      <vt:lpstr>PowerPoint Presentation</vt:lpstr>
      <vt:lpstr>PowerPoint Presentation</vt:lpstr>
      <vt:lpstr>PowerPoint Presentation</vt:lpstr>
      <vt:lpstr>PowerPoint Presentation</vt:lpstr>
      <vt:lpstr>In E. coli lycopene production</vt:lpstr>
      <vt:lpstr>In E. coli lycopene production</vt:lpstr>
      <vt:lpstr>In E. coli retinal production</vt:lpstr>
      <vt:lpstr>In E. coli rhodopsin production</vt:lpstr>
      <vt:lpstr>In E. coli actinorhodopsin activity</vt:lpstr>
      <vt:lpstr>Possible complex carotenoids in acI</vt:lpstr>
      <vt:lpstr>In acI gene transcription</vt:lpstr>
      <vt:lpstr>Helio-opsins (HeR) are also retinal holoproteins.</vt:lpstr>
      <vt:lpstr>In E. coli heliohodopsin formation and “function”</vt:lpstr>
      <vt:lpstr>How will I show our progress?</vt:lpstr>
      <vt:lpstr>Are acI Actinobacteria opportunistic heterotrophs?</vt:lpstr>
      <vt:lpstr>Cyanobacteria produce and degrade cyanophycin.</vt:lpstr>
      <vt:lpstr>acI Actinobacteria have a CphB-homolog, but…</vt:lpstr>
      <vt:lpstr>PepE are selective peptidases.</vt:lpstr>
      <vt:lpstr>Pure CphB-homolog acts as a monomer/dimer mix.</vt:lpstr>
      <vt:lpstr>CphB-homolog cannot degrade cyanophycin.</vt:lpstr>
      <vt:lpstr>CphB-homolog is a PepE.</vt:lpstr>
      <vt:lpstr>acI PepE crystallizes, and…</vt:lpstr>
      <vt:lpstr>…those crystals diffracts to high-resolution.</vt:lpstr>
      <vt:lpstr>acI PepE has a canonical helix-strand topology.</vt:lpstr>
      <vt:lpstr>acI PepE has a canonical helix-strand topology.</vt:lpstr>
      <vt:lpstr>acI PepE has a canonical catalytic triad</vt:lpstr>
      <vt:lpstr>acI PepE has an open catalytic site</vt:lpstr>
      <vt:lpstr>How will I show our progress?</vt:lpstr>
      <vt:lpstr>What does our work mean for acI Actinobacteria?</vt:lpstr>
      <vt:lpstr>What is next for acI physiology?</vt:lpstr>
      <vt:lpstr>Laboratory Acknowledgements</vt:lpstr>
      <vt:lpstr>Acknowledgements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vivo gene transcript operons</vt:lpstr>
      <vt:lpstr>PowerPoint Presentation</vt:lpstr>
      <vt:lpstr>Cyanophycin production and isolation</vt:lpstr>
      <vt:lpstr>acI PepE may interact with an N-terminal tag sequence.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Identification of an acI-A cell’s carotenoids</dc:title>
  <dc:creator>JD</dc:creator>
  <cp:lastModifiedBy>Jeffrey Dwulit-smith</cp:lastModifiedBy>
  <cp:revision>1026</cp:revision>
  <dcterms:created xsi:type="dcterms:W3CDTF">2016-01-11T19:59:47Z</dcterms:created>
  <dcterms:modified xsi:type="dcterms:W3CDTF">2019-01-21T00:27:47Z</dcterms:modified>
</cp:coreProperties>
</file>