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44"/>
  </p:notesMasterIdLst>
  <p:sldIdLst>
    <p:sldId id="256" r:id="rId2"/>
    <p:sldId id="285" r:id="rId3"/>
    <p:sldId id="318" r:id="rId4"/>
    <p:sldId id="257" r:id="rId5"/>
    <p:sldId id="263" r:id="rId6"/>
    <p:sldId id="264" r:id="rId7"/>
    <p:sldId id="265" r:id="rId8"/>
    <p:sldId id="266" r:id="rId9"/>
    <p:sldId id="267" r:id="rId10"/>
    <p:sldId id="268" r:id="rId11"/>
    <p:sldId id="301" r:id="rId12"/>
    <p:sldId id="303" r:id="rId13"/>
    <p:sldId id="304" r:id="rId14"/>
    <p:sldId id="278" r:id="rId15"/>
    <p:sldId id="282" r:id="rId16"/>
    <p:sldId id="283" r:id="rId17"/>
    <p:sldId id="315" r:id="rId18"/>
    <p:sldId id="284" r:id="rId19"/>
    <p:sldId id="302" r:id="rId20"/>
    <p:sldId id="305" r:id="rId21"/>
    <p:sldId id="306" r:id="rId22"/>
    <p:sldId id="286" r:id="rId23"/>
    <p:sldId id="319" r:id="rId24"/>
    <p:sldId id="307" r:id="rId25"/>
    <p:sldId id="275" r:id="rId26"/>
    <p:sldId id="279" r:id="rId27"/>
    <p:sldId id="277" r:id="rId28"/>
    <p:sldId id="308" r:id="rId29"/>
    <p:sldId id="309" r:id="rId30"/>
    <p:sldId id="310" r:id="rId31"/>
    <p:sldId id="311" r:id="rId32"/>
    <p:sldId id="320" r:id="rId33"/>
    <p:sldId id="276" r:id="rId34"/>
    <p:sldId id="314" r:id="rId35"/>
    <p:sldId id="280" r:id="rId36"/>
    <p:sldId id="281" r:id="rId37"/>
    <p:sldId id="316" r:id="rId38"/>
    <p:sldId id="317" r:id="rId39"/>
    <p:sldId id="312" r:id="rId40"/>
    <p:sldId id="271" r:id="rId41"/>
    <p:sldId id="300" r:id="rId42"/>
    <p:sldId id="262" r:id="rId4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eter Guan" initials="PG" lastIdx="1" clrIdx="0">
    <p:extLst>
      <p:ext uri="{19B8F6BF-5375-455C-9EA6-DF929625EA0E}">
        <p15:presenceInfo xmlns:p15="http://schemas.microsoft.com/office/powerpoint/2012/main" userId="Peter Gu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3979" autoAdjust="0"/>
  </p:normalViewPr>
  <p:slideViewPr>
    <p:cSldViewPr snapToGrid="0" snapToObjects="1">
      <p:cViewPr varScale="1">
        <p:scale>
          <a:sx n="72" d="100"/>
          <a:sy n="72" d="100"/>
        </p:scale>
        <p:origin x="1790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11BED7-B340-4051-8470-AEA79608CE92}" type="datetimeFigureOut">
              <a:rPr lang="en-US" smtClean="0"/>
              <a:t>6/24/2020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F0F4A5-3145-496B-8BCB-88467E651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561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0F4A5-3145-496B-8BCB-88467E65107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900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0F4A5-3145-496B-8BCB-88467E65107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3888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0F4A5-3145-496B-8BCB-88467E65107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5835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F0F4A5-3145-496B-8BCB-88467E65107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4541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F0F4A5-3145-496B-8BCB-88467E65107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6417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0F4A5-3145-496B-8BCB-88467E65107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0887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0F4A5-3145-496B-8BCB-88467E65107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8059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0F4A5-3145-496B-8BCB-88467E65107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4674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0F4A5-3145-496B-8BCB-88467E65107C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36200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0F4A5-3145-496B-8BCB-88467E65107C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7313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0F4A5-3145-496B-8BCB-88467E65107C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3916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0F4A5-3145-496B-8BCB-88467E65107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2323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0F4A5-3145-496B-8BCB-88467E65107C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5454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0F4A5-3145-496B-8BCB-88467E65107C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4221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0F4A5-3145-496B-8BCB-88467E65107C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54692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0F4A5-3145-496B-8BCB-88467E65107C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9789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0F4A5-3145-496B-8BCB-88467E65107C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29974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0F4A5-3145-496B-8BCB-88467E65107C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88203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0F4A5-3145-496B-8BCB-88467E65107C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529572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0F4A5-3145-496B-8BCB-88467E65107C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0513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0F4A5-3145-496B-8BCB-88467E65107C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50415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0F4A5-3145-496B-8BCB-88467E65107C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4592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0F4A5-3145-496B-8BCB-88467E65107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29277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0F4A5-3145-496B-8BCB-88467E65107C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74508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0F4A5-3145-496B-8BCB-88467E65107C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17473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0F4A5-3145-496B-8BCB-88467E65107C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54254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0F4A5-3145-496B-8BCB-88467E65107C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9707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0F4A5-3145-496B-8BCB-88467E65107C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15836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0F4A5-3145-496B-8BCB-88467E65107C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5364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0F4A5-3145-496B-8BCB-88467E65107C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49532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0F4A5-3145-496B-8BCB-88467E65107C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08446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0F4A5-3145-496B-8BCB-88467E65107C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0874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0F4A5-3145-496B-8BCB-88467E65107C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5493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0F4A5-3145-496B-8BCB-88467E65107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52994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0F4A5-3145-496B-8BCB-88467E65107C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01230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0F4A5-3145-496B-8BCB-88467E65107C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3760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0F4A5-3145-496B-8BCB-88467E65107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4020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0F4A5-3145-496B-8BCB-88467E65107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315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0F4A5-3145-496B-8BCB-88467E65107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4755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0F4A5-3145-496B-8BCB-88467E65107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1630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0F4A5-3145-496B-8BCB-88467E65107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1004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2587270"/>
            <a:ext cx="6858000" cy="2387600"/>
          </a:xfrm>
        </p:spPr>
        <p:txBody>
          <a:bodyPr anchor="b"/>
          <a:lstStyle>
            <a:lvl1pPr algn="ctr"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5202661"/>
            <a:ext cx="6858000" cy="1487389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8946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B3493-57AB-B145-AAE1-9FE3FDB9E4B5}" type="datetimeFigureOut">
              <a:rPr lang="en-US" smtClean="0"/>
              <a:t>6/24/2020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FBB3A-7266-A04B-88F3-845A28C37888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688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94002"/>
            <a:ext cx="7886700" cy="6409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45137"/>
            <a:ext cx="7886700" cy="504891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B3493-57AB-B145-AAE1-9FE3FDB9E4B5}" type="datetimeFigureOut">
              <a:rPr lang="en-US" smtClean="0"/>
              <a:t>6/24/2020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FBB3A-7266-A04B-88F3-845A28C378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965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_no cr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0" y="0"/>
            <a:ext cx="913954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94002"/>
            <a:ext cx="7886700" cy="6409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45137"/>
            <a:ext cx="7886700" cy="504891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B3493-57AB-B145-AAE1-9FE3FDB9E4B5}" type="datetimeFigureOut">
              <a:rPr lang="en-US" smtClean="0"/>
              <a:t>6/24/2020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FBB3A-7266-A04B-88F3-845A28C378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7858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1709739"/>
            <a:ext cx="78867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B3493-57AB-B145-AAE1-9FE3FDB9E4B5}" type="datetimeFigureOut">
              <a:rPr lang="en-US" smtClean="0"/>
              <a:t>6/24/2020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FBB3A-7266-A04B-88F3-845A28C378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668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11096"/>
            <a:ext cx="7886700" cy="6836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230597"/>
            <a:ext cx="3886200" cy="50232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230597"/>
            <a:ext cx="3886200" cy="50232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B3493-57AB-B145-AAE1-9FE3FDB9E4B5}" type="datetimeFigureOut">
              <a:rPr lang="en-US" smtClean="0"/>
              <a:t>6/24/2020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FBB3A-7266-A04B-88F3-845A28C378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4167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179463"/>
            <a:ext cx="7886700" cy="64093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168414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93721"/>
            <a:ext cx="3868340" cy="409594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168414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93721"/>
            <a:ext cx="3887391" cy="409594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B3493-57AB-B145-AAE1-9FE3FDB9E4B5}" type="datetimeFigureOut">
              <a:rPr lang="en-US" smtClean="0"/>
              <a:t>6/24/2020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FBB3A-7266-A04B-88F3-845A28C378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896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79462"/>
            <a:ext cx="7886700" cy="61529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B3493-57AB-B145-AAE1-9FE3FDB9E4B5}" type="datetimeFigureOut">
              <a:rPr lang="en-US" smtClean="0"/>
              <a:t>6/24/2020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FBB3A-7266-A04B-88F3-845A28C378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7506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B3493-57AB-B145-AAE1-9FE3FDB9E4B5}" type="datetimeFigureOut">
              <a:rPr lang="en-US" smtClean="0"/>
              <a:t>6/24/2020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FBB3A-7266-A04B-88F3-845A28C378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809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0" y="0"/>
            <a:ext cx="9139540" cy="6858000"/>
          </a:xfrm>
          <a:prstGeom prst="rect">
            <a:avLst/>
          </a:prstGeo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B3493-57AB-B145-AAE1-9FE3FDB9E4B5}" type="datetimeFigureOut">
              <a:rPr lang="en-US" smtClean="0"/>
              <a:t>6/24/2020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FBB3A-7266-A04B-88F3-845A28C378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263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0" y="0"/>
            <a:ext cx="913954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76911"/>
            <a:ext cx="7886700" cy="6665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179319"/>
            <a:ext cx="7886700" cy="49292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B3493-57AB-B145-AAE1-9FE3FDB9E4B5}" type="datetimeFigureOut">
              <a:rPr lang="en-US" smtClean="0"/>
              <a:t>6/24/2020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2FBB3A-7266-A04B-88F3-845A28C378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624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68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sv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ti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ti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ti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t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ti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3.png"/><Relationship Id="rId4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sv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g"/><Relationship Id="rId3" Type="http://schemas.openxmlformats.org/officeDocument/2006/relationships/image" Target="../media/image51.jpg"/><Relationship Id="rId7" Type="http://schemas.openxmlformats.org/officeDocument/2006/relationships/image" Target="../media/image55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g"/><Relationship Id="rId5" Type="http://schemas.openxmlformats.org/officeDocument/2006/relationships/image" Target="../media/image53.jpg"/><Relationship Id="rId4" Type="http://schemas.openxmlformats.org/officeDocument/2006/relationships/image" Target="../media/image52.jpg"/><Relationship Id="rId9" Type="http://schemas.openxmlformats.org/officeDocument/2006/relationships/image" Target="../media/image57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6158" y="2587270"/>
            <a:ext cx="7311683" cy="2387600"/>
          </a:xfrm>
        </p:spPr>
        <p:txBody>
          <a:bodyPr>
            <a:normAutofit/>
          </a:bodyPr>
          <a:lstStyle/>
          <a:p>
            <a:r>
              <a:rPr lang="en-US" sz="2400" b="1" spc="300" dirty="0"/>
              <a:t>Final Defense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pc="200" dirty="0"/>
              <a:t>UNIVERSITY OF WISCONSIN–MADISON</a:t>
            </a:r>
          </a:p>
          <a:p>
            <a:r>
              <a:rPr lang="en-US" spc="200" dirty="0"/>
              <a:t>Department of Electrical and Computer Engineering</a:t>
            </a:r>
          </a:p>
          <a:p>
            <a:r>
              <a:rPr lang="en-US" spc="200" dirty="0"/>
              <a:t>Bochen Guan</a:t>
            </a:r>
          </a:p>
        </p:txBody>
      </p:sp>
    </p:spTree>
    <p:extLst>
      <p:ext uri="{BB962C8B-B14F-4D97-AF65-F5344CB8AC3E}">
        <p14:creationId xmlns:p14="http://schemas.microsoft.com/office/powerpoint/2010/main" val="15154594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BF7AC3-B3DB-4A93-9D96-38AC827B06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SpecNet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384414F-D303-4D45-A54F-CF9E908BDE95}"/>
              </a:ext>
            </a:extLst>
          </p:cNvPr>
          <p:cNvSpPr/>
          <p:nvPr/>
        </p:nvSpPr>
        <p:spPr>
          <a:xfrm>
            <a:off x="628650" y="1104449"/>
            <a:ext cx="644702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noticed that Feature Map is a key problem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DD918EB-657A-4B31-9215-ACEF4930E6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412" y="1791151"/>
            <a:ext cx="863917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9789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D3177-B9FA-44ED-80E6-18A4A8BCAF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SpecNet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B5126A-3845-4F74-96DA-7D2E123377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295" y="1170499"/>
            <a:ext cx="5433930" cy="3168236"/>
          </a:xfrm>
          <a:prstGeom prst="rect">
            <a:avLst/>
          </a:prstGeom>
        </p:spPr>
      </p:pic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A03569BF-1CE1-4651-9030-989F391A9DA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426" t="6758" r="5750" b="2970"/>
          <a:stretch/>
        </p:blipFill>
        <p:spPr>
          <a:xfrm>
            <a:off x="5800506" y="1455172"/>
            <a:ext cx="3229584" cy="254083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C464C43-C0B9-40CE-8A2A-5AB71CF89069}"/>
              </a:ext>
            </a:extLst>
          </p:cNvPr>
          <p:cNvSpPr txBox="1"/>
          <p:nvPr/>
        </p:nvSpPr>
        <p:spPr>
          <a:xfrm>
            <a:off x="6582245" y="3996005"/>
            <a:ext cx="1789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50% Values &lt; 1</a:t>
            </a:r>
          </a:p>
        </p:txBody>
      </p:sp>
      <p:sp>
        <p:nvSpPr>
          <p:cNvPr id="9" name="Content Placeholder 14">
            <a:extLst>
              <a:ext uri="{FF2B5EF4-FFF2-40B4-BE49-F238E27FC236}">
                <a16:creationId xmlns:a16="http://schemas.microsoft.com/office/drawing/2014/main" id="{D24C518C-C0E9-471B-9D6A-44A87CF2A552}"/>
              </a:ext>
            </a:extLst>
          </p:cNvPr>
          <p:cNvSpPr txBox="1">
            <a:spLocks/>
          </p:cNvSpPr>
          <p:nvPr/>
        </p:nvSpPr>
        <p:spPr>
          <a:xfrm>
            <a:off x="932177" y="5058969"/>
            <a:ext cx="7410273" cy="1102319"/>
          </a:xfrm>
          <a:prstGeom prst="rect">
            <a:avLst/>
          </a:prstGeom>
        </p:spPr>
        <p:txBody>
          <a:bodyPr/>
          <a:lstStyle>
            <a:lvl1pPr marL="731520" indent="-731520" algn="l" defTabSz="2926080" rtl="0" eaLnBrk="1" latinLnBrk="0" hangingPunct="1">
              <a:lnSpc>
                <a:spcPct val="90000"/>
              </a:lnSpc>
              <a:spcBef>
                <a:spcPts val="3200"/>
              </a:spcBef>
              <a:buFont typeface="Arial" panose="020B0604020202020204" pitchFamily="34" charset="0"/>
              <a:buChar char="•"/>
              <a:defRPr sz="8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9456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7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5760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2064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58368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04672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50976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97280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43584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65150" lvl="1" indent="-565150" defTabSz="2033588">
              <a:buFont typeface="Wingdings" panose="05000000000000000000" pitchFamily="2" charset="2"/>
              <a:buChar char="Ø"/>
              <a:defRPr/>
            </a:pPr>
            <a:r>
              <a:rPr lang="en-US" altLang="en-US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feature maps in the spectral domain are compressed and </a:t>
            </a:r>
            <a:r>
              <a:rPr lang="en-US" altLang="en-US" sz="1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sparsified</a:t>
            </a:r>
            <a:endParaRPr lang="en-US" altLang="en-US" sz="1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65150" lvl="1" indent="-565150" defTabSz="2033588">
              <a:buFont typeface="Wingdings" panose="05000000000000000000" pitchFamily="2" charset="2"/>
              <a:buChar char="Ø"/>
              <a:defRPr/>
            </a:pPr>
            <a:r>
              <a:rPr lang="en-US" altLang="en-US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does not significantly impact the feature maps in the spatial domain.</a:t>
            </a:r>
          </a:p>
        </p:txBody>
      </p:sp>
    </p:spTree>
    <p:extLst>
      <p:ext uri="{BB962C8B-B14F-4D97-AF65-F5344CB8AC3E}">
        <p14:creationId xmlns:p14="http://schemas.microsoft.com/office/powerpoint/2010/main" val="15566075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411D44-1F6D-456F-8B86-5BC251673C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Related Work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BC73C46-9A2E-4B65-B4A0-569A324F9A48}"/>
              </a:ext>
            </a:extLst>
          </p:cNvPr>
          <p:cNvSpPr/>
          <p:nvPr/>
        </p:nvSpPr>
        <p:spPr>
          <a:xfrm>
            <a:off x="393304" y="1126285"/>
            <a:ext cx="29963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Model Compression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59B3138-F46E-4408-8C00-0FE3520A183D}"/>
              </a:ext>
            </a:extLst>
          </p:cNvPr>
          <p:cNvSpPr/>
          <p:nvPr/>
        </p:nvSpPr>
        <p:spPr>
          <a:xfrm>
            <a:off x="1007706" y="1637824"/>
            <a:ext cx="686733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Quantization, Pruning and Weight decomposition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356E6EA-A229-41DB-9A0D-1877D6EF9486}"/>
              </a:ext>
            </a:extLst>
          </p:cNvPr>
          <p:cNvSpPr/>
          <p:nvPr/>
        </p:nvSpPr>
        <p:spPr>
          <a:xfrm>
            <a:off x="1007706" y="2259028"/>
            <a:ext cx="24609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Compressing weights </a:t>
            </a: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4F5E8C85-EF7B-4635-A9E2-12076FA6C939}"/>
              </a:ext>
            </a:extLst>
          </p:cNvPr>
          <p:cNvSpPr/>
          <p:nvPr/>
        </p:nvSpPr>
        <p:spPr>
          <a:xfrm>
            <a:off x="3462224" y="2413891"/>
            <a:ext cx="466530" cy="102637"/>
          </a:xfrm>
          <a:prstGeom prst="rightArrow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4DA011C-C7DC-40CC-B63B-132858BA9746}"/>
              </a:ext>
            </a:extLst>
          </p:cNvPr>
          <p:cNvSpPr/>
          <p:nvPr/>
        </p:nvSpPr>
        <p:spPr>
          <a:xfrm>
            <a:off x="4042410" y="2238625"/>
            <a:ext cx="1285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model size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34CD7AA-1E25-44DC-B61F-969055B378E7}"/>
              </a:ext>
            </a:extLst>
          </p:cNvPr>
          <p:cNvSpPr/>
          <p:nvPr/>
        </p:nvSpPr>
        <p:spPr>
          <a:xfrm>
            <a:off x="5910128" y="2259027"/>
            <a:ext cx="22381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size of feature maps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8C997238-CD4A-4229-A696-5C963968AAEC}"/>
              </a:ext>
            </a:extLst>
          </p:cNvPr>
          <p:cNvSpPr/>
          <p:nvPr/>
        </p:nvSpPr>
        <p:spPr>
          <a:xfrm>
            <a:off x="5386770" y="2413890"/>
            <a:ext cx="466530" cy="102637"/>
          </a:xfrm>
          <a:prstGeom prst="rightArrow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B762865-C077-49E3-AB14-4A5488CF4217}"/>
              </a:ext>
            </a:extLst>
          </p:cNvPr>
          <p:cNvSpPr/>
          <p:nvPr/>
        </p:nvSpPr>
        <p:spPr>
          <a:xfrm>
            <a:off x="393304" y="3066121"/>
            <a:ext cx="25859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Memory Sharing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64EE9BF-3AD9-4804-9D4C-60F22B3A8F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1564" y="3562023"/>
            <a:ext cx="6383918" cy="3076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0046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21A25D-536C-4698-88D4-250DA9932C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Related Work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708A6C2-081D-4EF7-985E-D3B81E7F36A6}"/>
              </a:ext>
            </a:extLst>
          </p:cNvPr>
          <p:cNvSpPr/>
          <p:nvPr/>
        </p:nvSpPr>
        <p:spPr>
          <a:xfrm>
            <a:off x="628650" y="968842"/>
            <a:ext cx="41392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CNN in the Spectral Domain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D793373-D0F5-449D-8541-9B833C778F88}"/>
              </a:ext>
            </a:extLst>
          </p:cNvPr>
          <p:cNvSpPr/>
          <p:nvPr/>
        </p:nvSpPr>
        <p:spPr>
          <a:xfrm>
            <a:off x="1091498" y="1538083"/>
            <a:ext cx="763255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Most of these works aim to make the training process faster by using FFT and a product of the inputs and kernel in the spectral domain.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These methods do not attempt to reduce memory,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Several (such as the Wavelet CNN) require more memory in order to achieve optimal performance. </a:t>
            </a:r>
          </a:p>
        </p:txBody>
      </p:sp>
    </p:spTree>
    <p:extLst>
      <p:ext uri="{BB962C8B-B14F-4D97-AF65-F5344CB8AC3E}">
        <p14:creationId xmlns:p14="http://schemas.microsoft.com/office/powerpoint/2010/main" val="36117950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3E1200-FA00-4126-AB0C-CC200B514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SpecNet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D814937-12FD-4723-9924-02780654EF3E}"/>
              </a:ext>
            </a:extLst>
          </p:cNvPr>
          <p:cNvSpPr txBox="1"/>
          <p:nvPr/>
        </p:nvSpPr>
        <p:spPr>
          <a:xfrm>
            <a:off x="628650" y="1050587"/>
            <a:ext cx="16930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Architecture: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DE696FC-D99D-4D93-95A3-C20D5C3046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50697"/>
            <a:ext cx="9144000" cy="4767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2968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16EC49-269F-4CAF-86DC-085BC78B2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SpecNet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FA30DAD-FCBE-4DAB-BE89-46A532DA4C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436" y="907687"/>
            <a:ext cx="8925128" cy="256273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61F58E3-8224-4077-8048-1E9D1EAA845E}"/>
              </a:ext>
            </a:extLst>
          </p:cNvPr>
          <p:cNvSpPr txBox="1"/>
          <p:nvPr/>
        </p:nvSpPr>
        <p:spPr>
          <a:xfrm>
            <a:off x="943583" y="4374641"/>
            <a:ext cx="1556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Convolution: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F9267E89-74D4-4D88-8448-15BE4BE81D4A}"/>
                  </a:ext>
                </a:extLst>
              </p:cNvPr>
              <p:cNvSpPr/>
              <p:nvPr/>
            </p:nvSpPr>
            <p:spPr>
              <a:xfrm>
                <a:off x="2650844" y="4369618"/>
                <a:ext cx="244445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𝑋</m:t>
                    </m:r>
                    <m:r>
                      <a:rPr lang="en-US" i="1" smtClean="0"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i="1" smtClean="0"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ℱ</m:t>
                    </m:r>
                    <m:r>
                      <a:rPr lang="en-US" i="1" smtClean="0"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i="1" smtClean="0"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i="1" smtClean="0"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dirty="0">
                    <a:latin typeface="等线" panose="02010600030101010101" pitchFamily="2" charset="-122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b="0" i="0" smtClean="0"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𝐾</m:t>
                    </m:r>
                    <m:r>
                      <a:rPr lang="en-US" i="1"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= </m:t>
                    </m:r>
                    <m:r>
                      <a:rPr lang="en-US" i="1"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ℱ</m:t>
                    </m:r>
                    <m:r>
                      <a:rPr lang="en-US" i="1"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i="1"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i="1"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dirty="0">
                    <a:latin typeface="等线" panose="02010600030101010101" pitchFamily="2" charset="-122"/>
                    <a:cs typeface="Times New Roman" panose="02020603050405020304" pitchFamily="18" charset="0"/>
                  </a:rPr>
                  <a:t> </a:t>
                </a:r>
                <a:endParaRPr lang="en-US" dirty="0"/>
              </a:p>
            </p:txBody>
          </p:sp>
        </mc:Choice>
        <mc:Fallback xmlns="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F9267E89-74D4-4D88-8448-15BE4BE81D4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0844" y="4369618"/>
                <a:ext cx="2444452" cy="369332"/>
              </a:xfrm>
              <a:prstGeom prst="rect">
                <a:avLst/>
              </a:prstGeom>
              <a:blipFill>
                <a:blip r:embed="rId4"/>
                <a:stretch>
                  <a:fillRect t="-10000" b="-2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2878171D-80C8-4A2B-AB42-0AD1270E7414}"/>
                  </a:ext>
                </a:extLst>
              </p:cNvPr>
              <p:cNvSpPr/>
              <p:nvPr/>
            </p:nvSpPr>
            <p:spPr>
              <a:xfrm>
                <a:off x="2650844" y="4927219"/>
                <a:ext cx="14019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𝑋</m:t>
                      </m:r>
                      <m:r>
                        <a:rPr lang="en-US" i="0">
                          <a:latin typeface="Cambria Math" panose="02040503050406030204" pitchFamily="18" charset="0"/>
                        </a:rPr>
                        <m:t>⊙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𝐾</m:t>
                      </m:r>
                      <m:r>
                        <a:rPr lang="en-US" i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2878171D-80C8-4A2B-AB42-0AD1270E741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0844" y="4927219"/>
                <a:ext cx="1401986" cy="369332"/>
              </a:xfrm>
              <a:prstGeom prst="rect">
                <a:avLst/>
              </a:prstGeom>
              <a:blipFill>
                <a:blip r:embed="rId5"/>
                <a:stretch>
                  <a:fillRect b="-65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ectangle 11">
            <a:extLst>
              <a:ext uri="{FF2B5EF4-FFF2-40B4-BE49-F238E27FC236}">
                <a16:creationId xmlns:a16="http://schemas.microsoft.com/office/drawing/2014/main" id="{2FB33183-CF21-4B1B-BAA5-FE49349618A4}"/>
              </a:ext>
            </a:extLst>
          </p:cNvPr>
          <p:cNvSpPr/>
          <p:nvPr/>
        </p:nvSpPr>
        <p:spPr>
          <a:xfrm>
            <a:off x="9728" y="866263"/>
            <a:ext cx="3968885" cy="3058849"/>
          </a:xfrm>
          <a:prstGeom prst="rect">
            <a:avLst/>
          </a:prstGeom>
          <a:noFill/>
          <a:ln w="285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441CE74C-D76E-4689-BB05-7CA2EA772DE6}"/>
                  </a:ext>
                </a:extLst>
              </p:cNvPr>
              <p:cNvSpPr/>
              <p:nvPr/>
            </p:nvSpPr>
            <p:spPr>
              <a:xfrm>
                <a:off x="2650844" y="5448951"/>
                <a:ext cx="227972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𝑡h𝑟𝑒𝑠h𝑜𝑙𝑑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𝛽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441CE74C-D76E-4689-BB05-7CA2EA772DE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0844" y="5448951"/>
                <a:ext cx="2279727" cy="369332"/>
              </a:xfrm>
              <a:prstGeom prst="rect">
                <a:avLst/>
              </a:prstGeom>
              <a:blipFill>
                <a:blip r:embed="rId6"/>
                <a:stretch>
                  <a:fillRect b="-1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64745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1" grpId="0"/>
      <p:bldP spid="12" grpId="0" animBg="1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44B884-202C-4C79-90E8-52F7E2FE42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SpecNet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B225460-E046-4D3D-967C-FDA2788D6C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66263"/>
            <a:ext cx="8925128" cy="256273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5F67846-8713-4BDB-A8C6-A4958903EF47}"/>
              </a:ext>
            </a:extLst>
          </p:cNvPr>
          <p:cNvSpPr/>
          <p:nvPr/>
        </p:nvSpPr>
        <p:spPr>
          <a:xfrm>
            <a:off x="3978614" y="734939"/>
            <a:ext cx="3472774" cy="1619156"/>
          </a:xfrm>
          <a:prstGeom prst="rect">
            <a:avLst/>
          </a:prstGeom>
          <a:noFill/>
          <a:ln w="285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Content Placeholder 14">
                <a:extLst>
                  <a:ext uri="{FF2B5EF4-FFF2-40B4-BE49-F238E27FC236}">
                    <a16:creationId xmlns:a16="http://schemas.microsoft.com/office/drawing/2014/main" id="{7C11B343-0117-49C6-8784-6C3AB591554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650" y="3560324"/>
                <a:ext cx="8321040" cy="3032760"/>
              </a:xfrm>
              <a:prstGeom prst="rect">
                <a:avLst/>
              </a:prstGeom>
            </p:spPr>
            <p:txBody>
              <a:bodyPr/>
              <a:lstStyle>
                <a:lvl1pPr marL="731520" indent="-731520" algn="l" defTabSz="2926080" rtl="0" eaLnBrk="1" latinLnBrk="0" hangingPunct="1">
                  <a:lnSpc>
                    <a:spcPct val="90000"/>
                  </a:lnSpc>
                  <a:spcBef>
                    <a:spcPts val="3200"/>
                  </a:spcBef>
                  <a:buFont typeface="Arial" panose="020B0604020202020204" pitchFamily="34" charset="0"/>
                  <a:buChar char="•"/>
                  <a:defRPr sz="896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194560" indent="-731520" algn="l" defTabSz="2926080" rtl="0" eaLnBrk="1" latinLnBrk="0" hangingPunct="1">
                  <a:lnSpc>
                    <a:spcPct val="90000"/>
                  </a:lnSpc>
                  <a:spcBef>
                    <a:spcPts val="1600"/>
                  </a:spcBef>
                  <a:buFont typeface="Arial" panose="020B0604020202020204" pitchFamily="34" charset="0"/>
                  <a:buChar char="•"/>
                  <a:defRPr sz="768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657600" indent="-731520" algn="l" defTabSz="2926080" rtl="0" eaLnBrk="1" latinLnBrk="0" hangingPunct="1">
                  <a:lnSpc>
                    <a:spcPct val="90000"/>
                  </a:lnSpc>
                  <a:spcBef>
                    <a:spcPts val="1600"/>
                  </a:spcBef>
                  <a:buFont typeface="Arial" panose="020B0604020202020204" pitchFamily="34" charset="0"/>
                  <a:buChar char="•"/>
                  <a:defRPr sz="6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5120640" indent="-731520" algn="l" defTabSz="2926080" rtl="0" eaLnBrk="1" latinLnBrk="0" hangingPunct="1">
                  <a:lnSpc>
                    <a:spcPct val="90000"/>
                  </a:lnSpc>
                  <a:spcBef>
                    <a:spcPts val="1600"/>
                  </a:spcBef>
                  <a:buFont typeface="Arial" panose="020B0604020202020204" pitchFamily="34" charset="0"/>
                  <a:buChar char="•"/>
                  <a:defRPr sz="576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6583680" indent="-731520" algn="l" defTabSz="2926080" rtl="0" eaLnBrk="1" latinLnBrk="0" hangingPunct="1">
                  <a:lnSpc>
                    <a:spcPct val="90000"/>
                  </a:lnSpc>
                  <a:spcBef>
                    <a:spcPts val="1600"/>
                  </a:spcBef>
                  <a:buFont typeface="Arial" panose="020B0604020202020204" pitchFamily="34" charset="0"/>
                  <a:buChar char="•"/>
                  <a:defRPr sz="576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8046720" indent="-731520" algn="l" defTabSz="2926080" rtl="0" eaLnBrk="1" latinLnBrk="0" hangingPunct="1">
                  <a:lnSpc>
                    <a:spcPct val="90000"/>
                  </a:lnSpc>
                  <a:spcBef>
                    <a:spcPts val="1600"/>
                  </a:spcBef>
                  <a:buFont typeface="Arial" panose="020B0604020202020204" pitchFamily="34" charset="0"/>
                  <a:buChar char="•"/>
                  <a:defRPr sz="576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9509760" indent="-731520" algn="l" defTabSz="2926080" rtl="0" eaLnBrk="1" latinLnBrk="0" hangingPunct="1">
                  <a:lnSpc>
                    <a:spcPct val="90000"/>
                  </a:lnSpc>
                  <a:spcBef>
                    <a:spcPts val="1600"/>
                  </a:spcBef>
                  <a:buFont typeface="Arial" panose="020B0604020202020204" pitchFamily="34" charset="0"/>
                  <a:buChar char="•"/>
                  <a:defRPr sz="576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0972800" indent="-731520" algn="l" defTabSz="2926080" rtl="0" eaLnBrk="1" latinLnBrk="0" hangingPunct="1">
                  <a:lnSpc>
                    <a:spcPct val="90000"/>
                  </a:lnSpc>
                  <a:spcBef>
                    <a:spcPts val="1600"/>
                  </a:spcBef>
                  <a:buFont typeface="Arial" panose="020B0604020202020204" pitchFamily="34" charset="0"/>
                  <a:buChar char="•"/>
                  <a:defRPr sz="576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2435840" indent="-731520" algn="l" defTabSz="2926080" rtl="0" eaLnBrk="1" latinLnBrk="0" hangingPunct="1">
                  <a:lnSpc>
                    <a:spcPct val="90000"/>
                  </a:lnSpc>
                  <a:spcBef>
                    <a:spcPts val="1600"/>
                  </a:spcBef>
                  <a:buFont typeface="Arial" panose="020B0604020202020204" pitchFamily="34" charset="0"/>
                  <a:buChar char="•"/>
                  <a:defRPr sz="576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1" indent="0" defTabSz="2033588">
                  <a:buNone/>
                  <a:defRPr/>
                </a:pPr>
                <a:r>
                  <a:rPr lang="en-US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Activation Function in the Spectral Domain:</a:t>
                </a:r>
              </a:p>
              <a:p>
                <a:pPr marL="0" lvl="1" indent="0" algn="ctr" defTabSz="2033588">
                  <a:buNone/>
                  <a:defRPr/>
                </a:pPr>
                <a:r>
                  <a:rPr lang="en-US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14:m>
                  <m:oMath xmlns:m="http://schemas.openxmlformats.org/officeDocument/2006/math">
                    <m:r>
                      <a:rPr lang="pt-BR" alt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𝑓</m:t>
                    </m:r>
                    <m:r>
                      <a:rPr lang="pt-BR" alt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pt-BR" alt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pt-BR" alt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pt-BR" alt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𝑖𝑏</m:t>
                    </m:r>
                    <m:r>
                      <a:rPr lang="pt-BR" alt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)= </m:t>
                    </m:r>
                    <m:r>
                      <a:rPr lang="pt-BR" alt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h</m:t>
                    </m:r>
                    <m:r>
                      <a:rPr lang="pt-BR" alt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pt-BR" alt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pt-BR" alt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)+</m:t>
                    </m:r>
                    <m:r>
                      <a:rPr lang="pt-BR" alt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𝑖𝑔</m:t>
                    </m:r>
                    <m:r>
                      <a:rPr lang="pt-BR" alt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pt-BR" alt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pt-BR" alt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:pPr marL="742950" lvl="1" indent="-742950" defTabSz="2033588">
                  <a:buFont typeface="+mj-lt"/>
                  <a:buAutoNum type="arabicPeriod"/>
                  <a:defRPr/>
                </a:pPr>
                <a:r>
                  <a:rPr lang="en-US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They allow inexpensive gradient calculation.</a:t>
                </a:r>
              </a:p>
              <a:p>
                <a:pPr marL="742950" lvl="1" indent="-742950" defTabSz="2033588">
                  <a:buFont typeface="+mj-lt"/>
                  <a:buAutoNum type="arabicPeriod"/>
                  <a:defRPr/>
                </a:pPr>
                <a:r>
                  <a:rPr lang="en-US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Both g(x) and h(x) are monotonic nondecreasing</a:t>
                </a:r>
              </a:p>
              <a:p>
                <a:pPr marL="742950" lvl="1" indent="-742950" defTabSz="2033588">
                  <a:buFont typeface="+mj-lt"/>
                  <a:buAutoNum type="arabicPeriod"/>
                  <a:defRPr/>
                </a:pPr>
                <a:r>
                  <a:rPr lang="en-US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functions are odd, i.e. g(-x)=-g(x). </a:t>
                </a:r>
              </a:p>
              <a:p>
                <a:pPr marL="0" lvl="1" indent="0" defTabSz="2033588">
                  <a:buNone/>
                  <a:defRPr/>
                </a:pPr>
                <a:r>
                  <a:rPr lang="en-US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So the activation function is designed as (in SpecNet):</a:t>
                </a:r>
              </a:p>
              <a:p>
                <a:pPr marL="0" lvl="1" indent="0" defTabSz="2033588">
                  <a:buNone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alt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h</m:t>
                      </m:r>
                      <m:r>
                        <a:rPr lang="pt-BR" alt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pt-BR" alt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pt-BR" alt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)=</m:t>
                      </m:r>
                      <m:r>
                        <a:rPr lang="pt-BR" alt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𝑔</m:t>
                      </m:r>
                      <m:r>
                        <a:rPr lang="pt-BR" alt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pt-BR" alt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pt-BR" alt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)=</m:t>
                      </m:r>
                      <m:r>
                        <a:rPr lang="pt-BR" alt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𝑡𝑎𝑛h</m:t>
                      </m:r>
                      <m:r>
                        <a:rPr lang="pt-BR" alt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pt-BR" alt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pt-BR" alt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altLang="en-US" sz="2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Content Placeholder 14">
                <a:extLst>
                  <a:ext uri="{FF2B5EF4-FFF2-40B4-BE49-F238E27FC236}">
                    <a16:creationId xmlns:a16="http://schemas.microsoft.com/office/drawing/2014/main" id="{7C11B343-0117-49C6-8784-6C3AB59155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650" y="3560324"/>
                <a:ext cx="8321040" cy="3032760"/>
              </a:xfrm>
              <a:prstGeom prst="rect">
                <a:avLst/>
              </a:prstGeom>
              <a:blipFill>
                <a:blip r:embed="rId4"/>
                <a:stretch>
                  <a:fillRect l="-733" t="-2008" b="-22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84026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701637-F9BB-445B-B9E4-048A75A2BF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SpecNet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FA842D2-EB6B-4A79-A321-C9FBDC859D2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279"/>
          <a:stretch/>
        </p:blipFill>
        <p:spPr>
          <a:xfrm>
            <a:off x="2200736" y="906062"/>
            <a:ext cx="4922920" cy="5951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2263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7A4FA-50D9-47AA-9AFA-3A6381B35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" y="63522"/>
            <a:ext cx="7886700" cy="640936"/>
          </a:xfrm>
        </p:spPr>
        <p:txBody>
          <a:bodyPr/>
          <a:lstStyle/>
          <a:p>
            <a:r>
              <a:rPr lang="en-US" dirty="0"/>
              <a:t>Datasets, Training, Results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A6ADCB9-7912-4E94-890F-E2F0EA0A3079}"/>
              </a:ext>
            </a:extLst>
          </p:cNvPr>
          <p:cNvSpPr/>
          <p:nvPr/>
        </p:nvSpPr>
        <p:spPr>
          <a:xfrm>
            <a:off x="60960" y="1060510"/>
            <a:ext cx="46524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Dataset: CIFAR-10, SVHN and ImageNet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8E2350C-FB95-4009-AB32-AF7FF3E4D3F5}"/>
              </a:ext>
            </a:extLst>
          </p:cNvPr>
          <p:cNvSpPr/>
          <p:nvPr/>
        </p:nvSpPr>
        <p:spPr>
          <a:xfrm>
            <a:off x="60960" y="4211206"/>
            <a:ext cx="78867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Training: Mini batch stochastic gradient descent (SGD), batch size 64 on CIFAR and SVHN. Batch size 16 for ImageNet. The momentum optimizer (0.95); 300 epochs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BC49418-D5B1-4298-AC54-6F6CA34A95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588186"/>
            <a:ext cx="7792720" cy="2336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157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03BF0F-652A-49FF-A4D3-FF9B3CC7C3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Datasets, Training, Results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3B9A7A5-77E3-4B23-93B6-867085C6D0C6}"/>
              </a:ext>
            </a:extLst>
          </p:cNvPr>
          <p:cNvSpPr/>
          <p:nvPr/>
        </p:nvSpPr>
        <p:spPr>
          <a:xfrm>
            <a:off x="628108" y="5929279"/>
            <a:ext cx="83540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SpecNet implementations of the four networks can save at least 50% memory with negligible loss of accuracy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C9D3A94A-3061-45DC-8D99-844FAADB9E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966187"/>
            <a:ext cx="9144000" cy="492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561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93623-1AD3-48B1-82B5-F89C76D3F2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Content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9A8710D-E134-46C3-BD49-198257346C7B}"/>
              </a:ext>
            </a:extLst>
          </p:cNvPr>
          <p:cNvSpPr txBox="1"/>
          <p:nvPr/>
        </p:nvSpPr>
        <p:spPr>
          <a:xfrm>
            <a:off x="722906" y="1078564"/>
            <a:ext cx="77924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Spectral Domain Convolutional Neural Network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Related work and motivation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Basic Structure and mechanism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 and applications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C486A1C-B010-49D5-8C5A-863597EC3604}"/>
              </a:ext>
            </a:extLst>
          </p:cNvPr>
          <p:cNvSpPr txBox="1"/>
          <p:nvPr/>
        </p:nvSpPr>
        <p:spPr>
          <a:xfrm>
            <a:off x="722906" y="2584574"/>
            <a:ext cx="78867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Deep learning in medical problems. Also application of SpecNet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Anterior cruciate ligament (ACL) tears detection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Prediction of radiographic joint space loss progression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11DAD0A-E0A0-4E4D-99D5-B1560414F45B}"/>
              </a:ext>
            </a:extLst>
          </p:cNvPr>
          <p:cNvSpPr txBox="1"/>
          <p:nvPr/>
        </p:nvSpPr>
        <p:spPr>
          <a:xfrm>
            <a:off x="817162" y="3813857"/>
            <a:ext cx="78867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Video Logo retrieval based on local Features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Introduction, motivation, related Work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Model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Dataset and experiments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19D8350-35A8-4180-B5A0-DCF04D605523}"/>
              </a:ext>
            </a:extLst>
          </p:cNvPr>
          <p:cNvSpPr txBox="1"/>
          <p:nvPr/>
        </p:nvSpPr>
        <p:spPr>
          <a:xfrm>
            <a:off x="822796" y="5310623"/>
            <a:ext cx="624241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Future Work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SpecNet extended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SpecNet application combined with MRI (3D) data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8787757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4A1682-850E-4DCF-A217-BD6A55720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Datasets, Training, Results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138D143-C192-4189-8E89-D63555BC57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1773642"/>
              </p:ext>
            </p:extLst>
          </p:nvPr>
        </p:nvGraphicFramePr>
        <p:xfrm>
          <a:off x="391886" y="1337291"/>
          <a:ext cx="8565501" cy="2492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04007">
                  <a:extLst>
                    <a:ext uri="{9D8B030D-6E8A-4147-A177-3AD203B41FA5}">
                      <a16:colId xmlns:a16="http://schemas.microsoft.com/office/drawing/2014/main" val="2116875415"/>
                    </a:ext>
                  </a:extLst>
                </a:gridCol>
                <a:gridCol w="1677732">
                  <a:extLst>
                    <a:ext uri="{9D8B030D-6E8A-4147-A177-3AD203B41FA5}">
                      <a16:colId xmlns:a16="http://schemas.microsoft.com/office/drawing/2014/main" val="1825861856"/>
                    </a:ext>
                  </a:extLst>
                </a:gridCol>
                <a:gridCol w="1688840">
                  <a:extLst>
                    <a:ext uri="{9D8B030D-6E8A-4147-A177-3AD203B41FA5}">
                      <a16:colId xmlns:a16="http://schemas.microsoft.com/office/drawing/2014/main" val="443744280"/>
                    </a:ext>
                  </a:extLst>
                </a:gridCol>
                <a:gridCol w="1978090">
                  <a:extLst>
                    <a:ext uri="{9D8B030D-6E8A-4147-A177-3AD203B41FA5}">
                      <a16:colId xmlns:a16="http://schemas.microsoft.com/office/drawing/2014/main" val="1161683069"/>
                    </a:ext>
                  </a:extLst>
                </a:gridCol>
                <a:gridCol w="1716832">
                  <a:extLst>
                    <a:ext uri="{9D8B030D-6E8A-4147-A177-3AD203B41FA5}">
                      <a16:colId xmlns:a16="http://schemas.microsoft.com/office/drawing/2014/main" val="2678586159"/>
                    </a:ext>
                  </a:extLst>
                </a:gridCol>
              </a:tblGrid>
              <a:tr h="162009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Network Performance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Memory Comsuption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5202295"/>
                  </a:ext>
                </a:extLst>
              </a:tr>
              <a:tr h="162009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Top-1 Val. Error (%)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Top-5 Val. Error (%)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Peak Momery Comsuption (%)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Average Momery Comsuption (%)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0958653"/>
                  </a:ext>
                </a:extLst>
              </a:tr>
              <a:tr h="16200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AlexNet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36.7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15.41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48.1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49.3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6784099"/>
                  </a:ext>
                </a:extLst>
              </a:tr>
              <a:tr h="16200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Spec-AlexNet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39.75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15.96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9907163"/>
                  </a:ext>
                </a:extLst>
              </a:tr>
              <a:tr h="16200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VGG16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28.69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9.33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42.4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46.7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9583142"/>
                  </a:ext>
                </a:extLst>
              </a:tr>
              <a:tr h="16200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Spec-VGG16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30.77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9.54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1901328"/>
                  </a:ext>
                </a:extLst>
              </a:tr>
              <a:tr h="1620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DenseNet169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23.81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6.85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36.6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40.8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6098315"/>
                  </a:ext>
                </a:extLst>
              </a:tr>
              <a:tr h="1620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Spec-DenseNet169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25.44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6.97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0163737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E32A840B-438D-4873-99DB-97F17EA3104E}"/>
              </a:ext>
            </a:extLst>
          </p:cNvPr>
          <p:cNvSpPr/>
          <p:nvPr/>
        </p:nvSpPr>
        <p:spPr>
          <a:xfrm>
            <a:off x="914399" y="4589005"/>
            <a:ext cx="78843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Compared with implementation in spatial domain,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SpecNet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has a slight decrease in the top-1 accuracy but almost the same top-5 accuracy (&gt; 96%).</a:t>
            </a:r>
          </a:p>
        </p:txBody>
      </p:sp>
    </p:spTree>
    <p:extLst>
      <p:ext uri="{BB962C8B-B14F-4D97-AF65-F5344CB8AC3E}">
        <p14:creationId xmlns:p14="http://schemas.microsoft.com/office/powerpoint/2010/main" val="28948493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4A1682-850E-4DCF-A217-BD6A55720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Datasets, Training, Results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4447B9C1-F2A7-4FC4-B92E-38B22E1314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637" y="1254204"/>
            <a:ext cx="8976049" cy="2174796"/>
          </a:xfrm>
          <a:prstGeom prst="rect">
            <a:avLst/>
          </a:prstGeom>
        </p:spPr>
      </p:pic>
      <p:sp>
        <p:nvSpPr>
          <p:cNvPr id="6" name="Content Placeholder 14">
            <a:extLst>
              <a:ext uri="{FF2B5EF4-FFF2-40B4-BE49-F238E27FC236}">
                <a16:creationId xmlns:a16="http://schemas.microsoft.com/office/drawing/2014/main" id="{DA30FB0A-86E1-4F96-9C1B-F7899B6CFE70}"/>
              </a:ext>
            </a:extLst>
          </p:cNvPr>
          <p:cNvSpPr txBox="1">
            <a:spLocks/>
          </p:cNvSpPr>
          <p:nvPr/>
        </p:nvSpPr>
        <p:spPr>
          <a:xfrm>
            <a:off x="647312" y="3860378"/>
            <a:ext cx="7978558" cy="2386860"/>
          </a:xfrm>
          <a:prstGeom prst="rect">
            <a:avLst/>
          </a:prstGeom>
        </p:spPr>
        <p:txBody>
          <a:bodyPr/>
          <a:lstStyle>
            <a:lvl1pPr marL="731520" indent="-731520" algn="l" defTabSz="2926080" rtl="0" eaLnBrk="1" latinLnBrk="0" hangingPunct="1">
              <a:lnSpc>
                <a:spcPct val="90000"/>
              </a:lnSpc>
              <a:spcBef>
                <a:spcPts val="3200"/>
              </a:spcBef>
              <a:buFont typeface="Arial" panose="020B0604020202020204" pitchFamily="34" charset="0"/>
              <a:buChar char="•"/>
              <a:defRPr sz="8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9456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7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5760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2064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58368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04672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50976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97280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43584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65150" lvl="1" indent="-565150" defTabSz="2033588">
              <a:buFont typeface="Wingdings" panose="05000000000000000000" pitchFamily="2" charset="2"/>
              <a:buChar char="Ø"/>
              <a:defRPr/>
            </a:pPr>
            <a:r>
              <a:rPr lang="en-US" altLang="en-US" sz="1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SpecNet</a:t>
            </a:r>
            <a:r>
              <a:rPr lang="en-US" altLang="en-US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implementations converge with similar rates as the implementations in the spatial domain. </a:t>
            </a:r>
          </a:p>
          <a:p>
            <a:pPr marL="565150" lvl="1" indent="-565150" defTabSz="2033588">
              <a:buFont typeface="Wingdings" panose="05000000000000000000" pitchFamily="2" charset="2"/>
              <a:buChar char="Ø"/>
              <a:defRPr/>
            </a:pPr>
            <a:r>
              <a:rPr lang="en-US" altLang="en-US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computation speed is related to the size of the inputs and kernels, and </a:t>
            </a:r>
            <a:r>
              <a:rPr lang="en-US" altLang="en-US" sz="1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SpecNet</a:t>
            </a:r>
            <a:r>
              <a:rPr lang="en-US" altLang="en-US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is advantageous in some cases. </a:t>
            </a:r>
          </a:p>
          <a:p>
            <a:pPr marL="565150" lvl="1" indent="-565150" defTabSz="2033588">
              <a:buFont typeface="Wingdings" panose="05000000000000000000" pitchFamily="2" charset="2"/>
              <a:buChar char="Ø"/>
              <a:defRPr/>
            </a:pPr>
            <a:r>
              <a:rPr lang="en-US" altLang="en-US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Training speed of </a:t>
            </a:r>
            <a:r>
              <a:rPr lang="en-US" altLang="en-US" sz="1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SpecNet</a:t>
            </a:r>
            <a:r>
              <a:rPr lang="en-US" altLang="en-US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is comparable with the network when implemented in the spatial domain, but with the added benefit of memory efficiency.</a:t>
            </a:r>
          </a:p>
        </p:txBody>
      </p:sp>
    </p:spTree>
    <p:extLst>
      <p:ext uri="{BB962C8B-B14F-4D97-AF65-F5344CB8AC3E}">
        <p14:creationId xmlns:p14="http://schemas.microsoft.com/office/powerpoint/2010/main" val="9585359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69FD52-9696-4A37-A75A-4888D283D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SpecNet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927F071-A810-4890-B5E7-5333DC30901D}"/>
              </a:ext>
            </a:extLst>
          </p:cNvPr>
          <p:cNvSpPr/>
          <p:nvPr/>
        </p:nvSpPr>
        <p:spPr>
          <a:xfrm>
            <a:off x="1608797" y="3275045"/>
            <a:ext cx="6583481" cy="345233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E7AE70B-97F3-4F20-B320-48757FBD663F}"/>
              </a:ext>
            </a:extLst>
          </p:cNvPr>
          <p:cNvSpPr txBox="1"/>
          <p:nvPr/>
        </p:nvSpPr>
        <p:spPr>
          <a:xfrm>
            <a:off x="1040860" y="4491099"/>
            <a:ext cx="7474490" cy="640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SpecNet shows the best performance (memory usage) compared with other memory efficient methods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85EC1C5-F463-44AD-B7DE-9F02F17D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0994505"/>
              </p:ext>
            </p:extLst>
          </p:nvPr>
        </p:nvGraphicFramePr>
        <p:xfrm>
          <a:off x="552256" y="1277592"/>
          <a:ext cx="8039488" cy="22631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72138">
                  <a:extLst>
                    <a:ext uri="{9D8B030D-6E8A-4147-A177-3AD203B41FA5}">
                      <a16:colId xmlns:a16="http://schemas.microsoft.com/office/drawing/2014/main" val="241899600"/>
                    </a:ext>
                  </a:extLst>
                </a:gridCol>
                <a:gridCol w="1022065">
                  <a:extLst>
                    <a:ext uri="{9D8B030D-6E8A-4147-A177-3AD203B41FA5}">
                      <a16:colId xmlns:a16="http://schemas.microsoft.com/office/drawing/2014/main" val="4290801300"/>
                    </a:ext>
                  </a:extLst>
                </a:gridCol>
                <a:gridCol w="1022065">
                  <a:extLst>
                    <a:ext uri="{9D8B030D-6E8A-4147-A177-3AD203B41FA5}">
                      <a16:colId xmlns:a16="http://schemas.microsoft.com/office/drawing/2014/main" val="1171023315"/>
                    </a:ext>
                  </a:extLst>
                </a:gridCol>
                <a:gridCol w="1022065">
                  <a:extLst>
                    <a:ext uri="{9D8B030D-6E8A-4147-A177-3AD203B41FA5}">
                      <a16:colId xmlns:a16="http://schemas.microsoft.com/office/drawing/2014/main" val="1351556068"/>
                    </a:ext>
                  </a:extLst>
                </a:gridCol>
                <a:gridCol w="1501155">
                  <a:extLst>
                    <a:ext uri="{9D8B030D-6E8A-4147-A177-3AD203B41FA5}">
                      <a16:colId xmlns:a16="http://schemas.microsoft.com/office/drawing/2014/main" val="586519629"/>
                    </a:ext>
                  </a:extLst>
                </a:gridCol>
              </a:tblGrid>
              <a:tr h="18288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Model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VGG-16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DenseNet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8404797"/>
                  </a:ext>
                </a:extLst>
              </a:tr>
              <a:tr h="1602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Memory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Accuray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Memory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Accuracy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295174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INPLACE-ABN [1]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0.521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0.914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0.929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044272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Chen Meng et al. [2]</a:t>
                      </a:r>
                      <a:endParaRPr lang="nb-NO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0.656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0.921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0.553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0.932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097509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Efficient-</a:t>
                      </a:r>
                      <a:r>
                        <a:rPr lang="en-US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DenseNets</a:t>
                      </a:r>
                      <a:r>
                        <a:rPr lang="en-US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[3]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0.443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0.933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509294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Nonuniform Quantization [4]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0.917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0.771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0.922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246362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ctr"/>
                      <a:r>
                        <a:rPr lang="nl-NL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LQ-Net  [5]</a:t>
                      </a:r>
                      <a:endParaRPr lang="nl-NL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0.676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0.919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0.644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0.923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4273033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HarDNet</a:t>
                      </a:r>
                      <a:r>
                        <a:rPr lang="fr-FR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[6]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0.463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0.921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0.442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0.933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9763999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SpecNet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0.918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0.37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0.925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43180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9263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7178" y="5251245"/>
            <a:ext cx="7311683" cy="932766"/>
          </a:xfrm>
        </p:spPr>
        <p:txBody>
          <a:bodyPr>
            <a:normAutofit/>
          </a:bodyPr>
          <a:lstStyle/>
          <a:p>
            <a:r>
              <a:rPr lang="en-US" sz="2400" b="1" spc="300" dirty="0"/>
              <a:t>Deep learning in medical problems. Also application of SpecNet </a:t>
            </a:r>
          </a:p>
        </p:txBody>
      </p:sp>
    </p:spTree>
    <p:extLst>
      <p:ext uri="{BB962C8B-B14F-4D97-AF65-F5344CB8AC3E}">
        <p14:creationId xmlns:p14="http://schemas.microsoft.com/office/powerpoint/2010/main" val="5550855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CDB373-D8D6-47AC-85C6-1A03FEAD46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Deep learning in medical problems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35CF5A4-FF6C-48DF-B753-A0D2487BB645}"/>
              </a:ext>
            </a:extLst>
          </p:cNvPr>
          <p:cNvSpPr/>
          <p:nvPr/>
        </p:nvSpPr>
        <p:spPr>
          <a:xfrm>
            <a:off x="628650" y="1257178"/>
            <a:ext cx="82554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Why deep learning in medical problems?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3F7E102-A058-430E-BF4E-50146B2D499A}"/>
              </a:ext>
            </a:extLst>
          </p:cNvPr>
          <p:cNvSpPr/>
          <p:nvPr/>
        </p:nvSpPr>
        <p:spPr>
          <a:xfrm>
            <a:off x="1223254" y="1924300"/>
            <a:ext cx="555582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/>
              <a:t>Easy for medical school researchers to use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/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/>
              <a:t>High Accuracy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/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/>
              <a:t>Robust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C5E848E-3F12-4991-B76A-C350866E555B}"/>
              </a:ext>
            </a:extLst>
          </p:cNvPr>
          <p:cNvSpPr/>
          <p:nvPr/>
        </p:nvSpPr>
        <p:spPr>
          <a:xfrm>
            <a:off x="734786" y="3810744"/>
            <a:ext cx="82554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Challenges?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540C5F4-760C-4DEF-B8A7-DF652D88E0FE}"/>
              </a:ext>
            </a:extLst>
          </p:cNvPr>
          <p:cNvSpPr/>
          <p:nvPr/>
        </p:nvSpPr>
        <p:spPr>
          <a:xfrm>
            <a:off x="1223254" y="4466082"/>
            <a:ext cx="555582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/>
              <a:t>Unknown failure/problems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/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/>
              <a:t>Sometimes requires large dataset</a:t>
            </a:r>
          </a:p>
        </p:txBody>
      </p:sp>
    </p:spTree>
    <p:extLst>
      <p:ext uri="{BB962C8B-B14F-4D97-AF65-F5344CB8AC3E}">
        <p14:creationId xmlns:p14="http://schemas.microsoft.com/office/powerpoint/2010/main" val="41195265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067153-7EE4-4C99-9436-10EFCF0A9E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Deep learning in medical problems</a:t>
            </a:r>
            <a:endParaRPr lang="en-US" dirty="0"/>
          </a:p>
        </p:txBody>
      </p:sp>
      <p:pic>
        <p:nvPicPr>
          <p:cNvPr id="11" name="Picture 10" descr="A picture containing photo&#10;&#10;Description automatically generated">
            <a:extLst>
              <a:ext uri="{FF2B5EF4-FFF2-40B4-BE49-F238E27FC236}">
                <a16:creationId xmlns:a16="http://schemas.microsoft.com/office/drawing/2014/main" id="{B2200E12-B8BC-4B3C-8C49-44BEB69FD6D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24" r="55116" b="4919"/>
          <a:stretch/>
        </p:blipFill>
        <p:spPr>
          <a:xfrm>
            <a:off x="5832890" y="1572372"/>
            <a:ext cx="2130058" cy="458172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FE66DE7-8C56-4F22-AF9D-7D57A8CC6CF8}"/>
              </a:ext>
            </a:extLst>
          </p:cNvPr>
          <p:cNvSpPr/>
          <p:nvPr/>
        </p:nvSpPr>
        <p:spPr>
          <a:xfrm>
            <a:off x="350196" y="1064541"/>
            <a:ext cx="37159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1. ACL Tear Detection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384F670-97A2-423F-8F95-A82EA38BC6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" y="1572372"/>
            <a:ext cx="4581728" cy="4581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5969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90EB36-451F-4217-8391-1BEDC8BB5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Deep learning in medical problems</a:t>
            </a:r>
            <a:endParaRPr lang="en-US" dirty="0"/>
          </a:p>
        </p:txBody>
      </p:sp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CE40AF96-701D-48B2-A60D-4B4EA245DE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462" y="1001950"/>
            <a:ext cx="4543188" cy="559340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35F3D9C-1259-4369-9CD9-A27A2B2B3B30}"/>
              </a:ext>
            </a:extLst>
          </p:cNvPr>
          <p:cNvSpPr/>
          <p:nvPr/>
        </p:nvSpPr>
        <p:spPr>
          <a:xfrm>
            <a:off x="5690682" y="1001950"/>
            <a:ext cx="308731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A deep learning-based approach to detect a full-thickness ACL tear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D9983421-074A-496D-82BD-3B1876EE0670}"/>
              </a:ext>
            </a:extLst>
          </p:cNvPr>
          <p:cNvCxnSpPr/>
          <p:nvPr/>
        </p:nvCxnSpPr>
        <p:spPr>
          <a:xfrm>
            <a:off x="4834647" y="2509736"/>
            <a:ext cx="1595336" cy="2918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BE82692E-769C-468F-9FD3-19F26D5D71B7}"/>
              </a:ext>
            </a:extLst>
          </p:cNvPr>
          <p:cNvSpPr txBox="1"/>
          <p:nvPr/>
        </p:nvSpPr>
        <p:spPr>
          <a:xfrm>
            <a:off x="6595353" y="2655651"/>
            <a:ext cx="26372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Find interested Slices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01CD1F-4EA1-45D4-9160-7878925E6D5D}"/>
              </a:ext>
            </a:extLst>
          </p:cNvPr>
          <p:cNvSpPr txBox="1"/>
          <p:nvPr/>
        </p:nvSpPr>
        <p:spPr>
          <a:xfrm>
            <a:off x="5915709" y="3856380"/>
            <a:ext cx="27655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Find interested Region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2FC3129F-39A1-474A-A015-15FB7A290989}"/>
              </a:ext>
            </a:extLst>
          </p:cNvPr>
          <p:cNvCxnSpPr>
            <a:cxnSpLocks/>
            <a:endCxn id="9" idx="1"/>
          </p:cNvCxnSpPr>
          <p:nvPr/>
        </p:nvCxnSpPr>
        <p:spPr>
          <a:xfrm>
            <a:off x="4678012" y="3856380"/>
            <a:ext cx="1237697" cy="2000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6AEA2196-43BF-419C-A4BF-23FD2684B173}"/>
              </a:ext>
            </a:extLst>
          </p:cNvPr>
          <p:cNvSpPr txBox="1"/>
          <p:nvPr/>
        </p:nvSpPr>
        <p:spPr>
          <a:xfrm>
            <a:off x="6449508" y="4750047"/>
            <a:ext cx="16979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Classification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B9130AE1-6F06-4C0E-BAD2-20529A069FC7}"/>
              </a:ext>
            </a:extLst>
          </p:cNvPr>
          <p:cNvCxnSpPr>
            <a:cxnSpLocks/>
            <a:endCxn id="12" idx="1"/>
          </p:cNvCxnSpPr>
          <p:nvPr/>
        </p:nvCxnSpPr>
        <p:spPr>
          <a:xfrm flipV="1">
            <a:off x="4830412" y="4950102"/>
            <a:ext cx="1619096" cy="3372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0DE8A968-A58C-43D2-B483-85BCFC6D43DE}"/>
              </a:ext>
            </a:extLst>
          </p:cNvPr>
          <p:cNvSpPr/>
          <p:nvPr/>
        </p:nvSpPr>
        <p:spPr>
          <a:xfrm>
            <a:off x="5749849" y="5414569"/>
            <a:ext cx="2765501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Use global average pooling(GAP) to provide </a:t>
            </a:r>
            <a:r>
              <a:rPr lang="en-US" dirty="0"/>
              <a:t>class activation mapping (CAM)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1295453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DD717-F57A-4700-9F63-324667DADE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Deep learning in medical problems</a:t>
            </a:r>
            <a:endParaRPr lang="en-US" dirty="0"/>
          </a:p>
        </p:txBody>
      </p:sp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E918E1F5-2664-4353-A80B-F8E520F46D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08" y="1209729"/>
            <a:ext cx="3802830" cy="3453319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C914EC6-E9A6-45D4-BA6F-1646E18DA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933756"/>
              </p:ext>
            </p:extLst>
          </p:nvPr>
        </p:nvGraphicFramePr>
        <p:xfrm>
          <a:off x="4215313" y="1209726"/>
          <a:ext cx="4770617" cy="473036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78987">
                  <a:extLst>
                    <a:ext uri="{9D8B030D-6E8A-4147-A177-3AD203B41FA5}">
                      <a16:colId xmlns:a16="http://schemas.microsoft.com/office/drawing/2014/main" val="804879384"/>
                    </a:ext>
                  </a:extLst>
                </a:gridCol>
                <a:gridCol w="1104720">
                  <a:extLst>
                    <a:ext uri="{9D8B030D-6E8A-4147-A177-3AD203B41FA5}">
                      <a16:colId xmlns:a16="http://schemas.microsoft.com/office/drawing/2014/main" val="1231079675"/>
                    </a:ext>
                  </a:extLst>
                </a:gridCol>
                <a:gridCol w="1452331">
                  <a:extLst>
                    <a:ext uri="{9D8B030D-6E8A-4147-A177-3AD203B41FA5}">
                      <a16:colId xmlns:a16="http://schemas.microsoft.com/office/drawing/2014/main" val="4071151118"/>
                    </a:ext>
                  </a:extLst>
                </a:gridCol>
                <a:gridCol w="1034579">
                  <a:extLst>
                    <a:ext uri="{9D8B030D-6E8A-4147-A177-3AD203B41FA5}">
                      <a16:colId xmlns:a16="http://schemas.microsoft.com/office/drawing/2014/main" val="284702287"/>
                    </a:ext>
                  </a:extLst>
                </a:gridCol>
              </a:tblGrid>
              <a:tr h="522407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Sensitivity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(95% CI)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Specificity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(95% CI)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AUC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(95% CI)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4039702"/>
                  </a:ext>
                </a:extLst>
              </a:tr>
              <a:tr h="541313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Radiologist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0.98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(0.82 to 1)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0.98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(0.88 to 1)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0.98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(0.95 to 1.00)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2356939"/>
                  </a:ext>
                </a:extLst>
              </a:tr>
              <a:tr h="541313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Fellow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0.96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(0.84 to 1)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0.98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(0.88 to 1)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0.98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(0.95 to 1)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3008235"/>
                  </a:ext>
                </a:extLst>
              </a:tr>
              <a:tr h="541313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Resident 1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0.96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(0.78 to 0.96)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0.90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(0.76 to 0.96)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0.97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(0.94 to 1.00)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2895211"/>
                  </a:ext>
                </a:extLst>
              </a:tr>
              <a:tr h="541313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Resident 2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0.96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(0.86 to 1)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0.98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(0.88 to 1)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0.93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(0.88 to 0.98)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4663674"/>
                  </a:ext>
                </a:extLst>
              </a:tr>
              <a:tr h="541313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Resident 3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0.98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(0.88 to 1)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0.98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(0.88 to 1)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0.97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(0.94 to 1)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5354699"/>
                  </a:ext>
                </a:extLst>
              </a:tr>
              <a:tr h="541313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Machine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0.96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(0.86 to 1)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0.96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(0.86 to 1)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0.98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(0.95 to 1)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9582693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41BC3167-99CC-47EE-A040-D32DB8DDEFB6}"/>
              </a:ext>
            </a:extLst>
          </p:cNvPr>
          <p:cNvSpPr/>
          <p:nvPr/>
        </p:nvSpPr>
        <p:spPr>
          <a:xfrm>
            <a:off x="295482" y="5080550"/>
            <a:ext cx="36143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Similar diagnostic performance as clinical radiologists </a:t>
            </a:r>
          </a:p>
        </p:txBody>
      </p:sp>
    </p:spTree>
    <p:extLst>
      <p:ext uri="{BB962C8B-B14F-4D97-AF65-F5344CB8AC3E}">
        <p14:creationId xmlns:p14="http://schemas.microsoft.com/office/powerpoint/2010/main" val="13180898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2BAC2D-BF47-4E3F-909C-7B7E05B8A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Deep learning in medical problems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40D19DD-229F-4D5A-A8A2-4BB5FFC6FA65}"/>
              </a:ext>
            </a:extLst>
          </p:cNvPr>
          <p:cNvSpPr/>
          <p:nvPr/>
        </p:nvSpPr>
        <p:spPr>
          <a:xfrm>
            <a:off x="628649" y="1026664"/>
            <a:ext cx="821350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Predicting progression of radiographic medial joint space loss and Pain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1CDBF00-30BA-491A-A4F1-C6DB1210603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7493" b="54152"/>
          <a:stretch/>
        </p:blipFill>
        <p:spPr>
          <a:xfrm>
            <a:off x="650422" y="2886633"/>
            <a:ext cx="1657350" cy="16489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B013BE-4D4A-40DD-86D7-F3B149033FAE}"/>
              </a:ext>
            </a:extLst>
          </p:cNvPr>
          <p:cNvSpPr txBox="1"/>
          <p:nvPr/>
        </p:nvSpPr>
        <p:spPr>
          <a:xfrm>
            <a:off x="628650" y="1595389"/>
            <a:ext cx="17465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 We have: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F8BE530-07BD-4AE0-AD68-C2275A6197F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318" r="3732" b="54152"/>
          <a:stretch/>
        </p:blipFill>
        <p:spPr>
          <a:xfrm>
            <a:off x="2460172" y="2886633"/>
            <a:ext cx="1752600" cy="164894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483DC2E-6F8D-468A-BF02-7A6855E346B2}"/>
              </a:ext>
            </a:extLst>
          </p:cNvPr>
          <p:cNvSpPr txBox="1"/>
          <p:nvPr/>
        </p:nvSpPr>
        <p:spPr>
          <a:xfrm>
            <a:off x="628650" y="2241011"/>
            <a:ext cx="8819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X-rays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8964C50-B9E2-4A06-AA19-4B9CC203DBF7}"/>
              </a:ext>
            </a:extLst>
          </p:cNvPr>
          <p:cNvSpPr txBox="1"/>
          <p:nvPr/>
        </p:nvSpPr>
        <p:spPr>
          <a:xfrm>
            <a:off x="4321629" y="1571052"/>
            <a:ext cx="15424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Clinical Data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E45A022-1546-495F-B55F-ABF3FA4FF7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1629" y="2036629"/>
            <a:ext cx="4735285" cy="2546257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497D94BB-27BD-416F-AB11-C133196506A5}"/>
              </a:ext>
            </a:extLst>
          </p:cNvPr>
          <p:cNvSpPr/>
          <p:nvPr/>
        </p:nvSpPr>
        <p:spPr>
          <a:xfrm>
            <a:off x="511629" y="2144486"/>
            <a:ext cx="998994" cy="640936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2A98C7F-7718-4362-A4E6-A994DB961308}"/>
              </a:ext>
            </a:extLst>
          </p:cNvPr>
          <p:cNvSpPr/>
          <p:nvPr/>
        </p:nvSpPr>
        <p:spPr>
          <a:xfrm>
            <a:off x="4187165" y="1553796"/>
            <a:ext cx="1746503" cy="441703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Google Shape;2876;p59">
            <a:extLst>
              <a:ext uri="{FF2B5EF4-FFF2-40B4-BE49-F238E27FC236}">
                <a16:creationId xmlns:a16="http://schemas.microsoft.com/office/drawing/2014/main" id="{DDAB1C40-D77C-4BEA-99C7-C89E8F050546}"/>
              </a:ext>
            </a:extLst>
          </p:cNvPr>
          <p:cNvCxnSpPr>
            <a:cxnSpLocks/>
            <a:stCxn id="11" idx="4"/>
          </p:cNvCxnSpPr>
          <p:nvPr/>
        </p:nvCxnSpPr>
        <p:spPr>
          <a:xfrm rot="16200000" flipH="1">
            <a:off x="723297" y="3073251"/>
            <a:ext cx="2700982" cy="2125324"/>
          </a:xfrm>
          <a:prstGeom prst="curvedConnector3">
            <a:avLst>
              <a:gd name="adj1" fmla="val 50000"/>
            </a:avLst>
          </a:prstGeom>
          <a:noFill/>
          <a:ln w="19050" cap="flat" cmpd="sng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0" name="Google Shape;2876;p59">
            <a:extLst>
              <a:ext uri="{FF2B5EF4-FFF2-40B4-BE49-F238E27FC236}">
                <a16:creationId xmlns:a16="http://schemas.microsoft.com/office/drawing/2014/main" id="{74B6A4DF-8ECE-49F1-A43C-BE9F07D4E170}"/>
              </a:ext>
            </a:extLst>
          </p:cNvPr>
          <p:cNvCxnSpPr>
            <a:cxnSpLocks/>
            <a:stCxn id="12" idx="4"/>
          </p:cNvCxnSpPr>
          <p:nvPr/>
        </p:nvCxnSpPr>
        <p:spPr>
          <a:xfrm rot="5400000">
            <a:off x="2352982" y="2778968"/>
            <a:ext cx="3490905" cy="1923966"/>
          </a:xfrm>
          <a:prstGeom prst="curvedConnector3">
            <a:avLst>
              <a:gd name="adj1" fmla="val 50000"/>
            </a:avLst>
          </a:prstGeom>
          <a:noFill/>
          <a:ln w="19050" cap="flat" cmpd="sng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CECD3988-4772-439D-8FF8-DB8EEDF09119}"/>
              </a:ext>
            </a:extLst>
          </p:cNvPr>
          <p:cNvSpPr txBox="1"/>
          <p:nvPr/>
        </p:nvSpPr>
        <p:spPr>
          <a:xfrm>
            <a:off x="1634181" y="5593463"/>
            <a:ext cx="46410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Individual input vs combined information ?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E645DC8-80C4-4C65-A341-0EDE8CF0A1F1}"/>
              </a:ext>
            </a:extLst>
          </p:cNvPr>
          <p:cNvSpPr txBox="1"/>
          <p:nvPr/>
        </p:nvSpPr>
        <p:spPr>
          <a:xfrm>
            <a:off x="1634181" y="6010086"/>
            <a:ext cx="51571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to combine two input to a model, together?</a:t>
            </a:r>
          </a:p>
        </p:txBody>
      </p:sp>
    </p:spTree>
    <p:extLst>
      <p:ext uri="{BB962C8B-B14F-4D97-AF65-F5344CB8AC3E}">
        <p14:creationId xmlns:p14="http://schemas.microsoft.com/office/powerpoint/2010/main" val="39068378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32272B-2C7C-45CD-BF3F-36EC380D2F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Deep learning in medical problems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0AC445-5467-486B-9EE4-2A0982122829}"/>
              </a:ext>
            </a:extLst>
          </p:cNvPr>
          <p:cNvSpPr txBox="1"/>
          <p:nvPr/>
        </p:nvSpPr>
        <p:spPr>
          <a:xfrm>
            <a:off x="487136" y="1062822"/>
            <a:ext cx="46410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Individual input vs combined information 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11623C-9786-4E0A-8811-06BF3ABF0F83}"/>
              </a:ext>
            </a:extLst>
          </p:cNvPr>
          <p:cNvSpPr txBox="1"/>
          <p:nvPr/>
        </p:nvSpPr>
        <p:spPr>
          <a:xfrm>
            <a:off x="487136" y="1613259"/>
            <a:ext cx="21194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Only Clinical Data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7DB62F-0E48-45D4-BD12-B52E0C0F6C70}"/>
              </a:ext>
            </a:extLst>
          </p:cNvPr>
          <p:cNvSpPr txBox="1"/>
          <p:nvPr/>
        </p:nvSpPr>
        <p:spPr>
          <a:xfrm>
            <a:off x="4648014" y="1613259"/>
            <a:ext cx="24160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Only radiologic Data</a:t>
            </a:r>
          </a:p>
        </p:txBody>
      </p:sp>
      <p:pic>
        <p:nvPicPr>
          <p:cNvPr id="10" name="Picture 9" descr="A close up of a map&#10;&#10;Description automatically generated">
            <a:extLst>
              <a:ext uri="{FF2B5EF4-FFF2-40B4-BE49-F238E27FC236}">
                <a16:creationId xmlns:a16="http://schemas.microsoft.com/office/drawing/2014/main" id="{95AD581D-6FC1-48F5-858E-21D3152B704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616" t="3188" r="11081" b="3955"/>
          <a:stretch/>
        </p:blipFill>
        <p:spPr>
          <a:xfrm>
            <a:off x="4789528" y="2163696"/>
            <a:ext cx="3995579" cy="3695256"/>
          </a:xfrm>
          <a:prstGeom prst="rect">
            <a:avLst/>
          </a:prstGeom>
        </p:spPr>
      </p:pic>
      <p:pic>
        <p:nvPicPr>
          <p:cNvPr id="12" name="Picture 11" descr="A close up of a map&#10;&#10;Description automatically generated">
            <a:extLst>
              <a:ext uri="{FF2B5EF4-FFF2-40B4-BE49-F238E27FC236}">
                <a16:creationId xmlns:a16="http://schemas.microsoft.com/office/drawing/2014/main" id="{251B4A5C-50F1-49AA-BEB2-2F91B465992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765" t="5952" r="12723" b="5556"/>
          <a:stretch/>
        </p:blipFill>
        <p:spPr>
          <a:xfrm>
            <a:off x="487136" y="2163696"/>
            <a:ext cx="4071257" cy="3675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2087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7178" y="5251245"/>
            <a:ext cx="7311683" cy="932766"/>
          </a:xfrm>
        </p:spPr>
        <p:txBody>
          <a:bodyPr>
            <a:normAutofit/>
          </a:bodyPr>
          <a:lstStyle/>
          <a:p>
            <a:r>
              <a:rPr lang="en-US" sz="2400" b="1" spc="300" dirty="0"/>
              <a:t>SpecNet: Spectral Domain Convolutional Neural Network</a:t>
            </a:r>
          </a:p>
        </p:txBody>
      </p:sp>
    </p:spTree>
    <p:extLst>
      <p:ext uri="{BB962C8B-B14F-4D97-AF65-F5344CB8AC3E}">
        <p14:creationId xmlns:p14="http://schemas.microsoft.com/office/powerpoint/2010/main" val="143669755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A5F8B0-0064-4B43-AEF6-69F62F5AEA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Deep learning in medical problems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D5D636E-4EDC-4259-8958-BF4020614442}"/>
              </a:ext>
            </a:extLst>
          </p:cNvPr>
          <p:cNvSpPr txBox="1"/>
          <p:nvPr/>
        </p:nvSpPr>
        <p:spPr>
          <a:xfrm>
            <a:off x="628650" y="864527"/>
            <a:ext cx="51571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to combine two input to a model, together?</a:t>
            </a:r>
          </a:p>
        </p:txBody>
      </p:sp>
      <p:pic>
        <p:nvPicPr>
          <p:cNvPr id="438" name="Picture 437">
            <a:extLst>
              <a:ext uri="{FF2B5EF4-FFF2-40B4-BE49-F238E27FC236}">
                <a16:creationId xmlns:a16="http://schemas.microsoft.com/office/drawing/2014/main" id="{5318337F-15D9-40B8-85CE-E3582F8B41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449" y="1297296"/>
            <a:ext cx="6392636" cy="5353057"/>
          </a:xfrm>
          <a:prstGeom prst="rect">
            <a:avLst/>
          </a:prstGeom>
        </p:spPr>
      </p:pic>
      <p:pic>
        <p:nvPicPr>
          <p:cNvPr id="450" name="Picture 449">
            <a:extLst>
              <a:ext uri="{FF2B5EF4-FFF2-40B4-BE49-F238E27FC236}">
                <a16:creationId xmlns:a16="http://schemas.microsoft.com/office/drawing/2014/main" id="{68C280D4-647E-489B-9FD9-626B4FC9D3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5357126" y="3561794"/>
            <a:ext cx="5353058" cy="824063"/>
          </a:xfrm>
          <a:prstGeom prst="rect">
            <a:avLst/>
          </a:prstGeo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3C424CED-6193-4BCF-8B88-536E16B10886}"/>
              </a:ext>
            </a:extLst>
          </p:cNvPr>
          <p:cNvCxnSpPr/>
          <p:nvPr/>
        </p:nvCxnSpPr>
        <p:spPr>
          <a:xfrm flipV="1">
            <a:off x="2867487" y="5691632"/>
            <a:ext cx="532661" cy="30184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325484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FEFA74-551F-40EC-AAD2-912453CC72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Deep learning in medical problems</a:t>
            </a: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5AF6B13-F819-456F-BDBD-5BF233AC2B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3210099"/>
              </p:ext>
            </p:extLst>
          </p:nvPr>
        </p:nvGraphicFramePr>
        <p:xfrm>
          <a:off x="368368" y="1050938"/>
          <a:ext cx="8407263" cy="153246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12556">
                  <a:extLst>
                    <a:ext uri="{9D8B030D-6E8A-4147-A177-3AD203B41FA5}">
                      <a16:colId xmlns:a16="http://schemas.microsoft.com/office/drawing/2014/main" val="1900974886"/>
                    </a:ext>
                  </a:extLst>
                </a:gridCol>
                <a:gridCol w="1596316">
                  <a:extLst>
                    <a:ext uri="{9D8B030D-6E8A-4147-A177-3AD203B41FA5}">
                      <a16:colId xmlns:a16="http://schemas.microsoft.com/office/drawing/2014/main" val="128930136"/>
                    </a:ext>
                  </a:extLst>
                </a:gridCol>
                <a:gridCol w="1763549">
                  <a:extLst>
                    <a:ext uri="{9D8B030D-6E8A-4147-A177-3AD203B41FA5}">
                      <a16:colId xmlns:a16="http://schemas.microsoft.com/office/drawing/2014/main" val="854826966"/>
                    </a:ext>
                  </a:extLst>
                </a:gridCol>
                <a:gridCol w="2234842">
                  <a:extLst>
                    <a:ext uri="{9D8B030D-6E8A-4147-A177-3AD203B41FA5}">
                      <a16:colId xmlns:a16="http://schemas.microsoft.com/office/drawing/2014/main" val="3013347034"/>
                    </a:ext>
                  </a:extLst>
                </a:gridCol>
              </a:tblGrid>
              <a:tr h="2189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Clinical Model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2" marR="9122" marT="91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Sensitivity (95% CI)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2" marR="9122" marT="91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Specificity (95% CI)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2" marR="9122" marT="91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AUC  (95% CI)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2" marR="9122" marT="91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9230259"/>
                  </a:ext>
                </a:extLst>
              </a:tr>
              <a:tr h="2189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Random forest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2" marR="9122" marT="91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83.67 (78.4 - 88.1)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2" marR="9122" marT="91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44.98 (38.7 - 51.4)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2" marR="9122" marT="91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0.681 (0.637 to 0.721)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2" marR="9122" marT="91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3514646"/>
                  </a:ext>
                </a:extLst>
              </a:tr>
              <a:tr h="2189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SVM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2" marR="9122" marT="91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49.39 (43.0 - 55.8)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2" marR="9122" marT="91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77.91 (72.2 - 82.9)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2" marR="9122" marT="91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0.672 (0.628 to 0.713)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2" marR="9122" marT="91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46464"/>
                  </a:ext>
                </a:extLst>
              </a:tr>
              <a:tr h="2189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ANN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2" marR="9122" marT="91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66.12 (59.8 - 72.0)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2" marR="9122" marT="91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64.26 (58.0 - 70.2)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2" marR="9122" marT="91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0.692 (0.660 to 0.742)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2" marR="9122" marT="91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279758"/>
                  </a:ext>
                </a:extLst>
              </a:tr>
              <a:tr h="21892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DL (DenseNet)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2" marR="9122" marT="9122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64.26 (58.0 - 70.2)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2" marR="9122" marT="9122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76.89 (71.2 - 82.0)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2" marR="9122" marT="9122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0.751 (0.711 to 0.788)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2" marR="9122" marT="9122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662048"/>
                  </a:ext>
                </a:extLst>
              </a:tr>
              <a:tr h="21892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DL (</a:t>
                      </a:r>
                      <a:r>
                        <a:rPr lang="en-US" sz="13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EfficientNet</a:t>
                      </a:r>
                      <a:r>
                        <a:rPr lang="en-US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2" marR="9122" marT="9122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76.71 (71.0 - 81.8)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2" marR="9122" marT="9122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70.52 (64.5 - 76.1)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2" marR="9122" marT="9122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0.770 (0.730 to 0.806)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2" marR="9122" marT="9122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3396930"/>
                  </a:ext>
                </a:extLst>
              </a:tr>
              <a:tr h="21892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Combined joint training model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2" marR="9122" marT="9122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72.29 (66.3 - 77.8)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2" marR="9122" marT="9122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80.88 (75.5 - 85.6)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2" marR="9122" marT="9122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0.807 (0.769 to 0.840)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2" marR="9122" marT="9122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85716427"/>
                  </a:ext>
                </a:extLst>
              </a:tr>
            </a:tbl>
          </a:graphicData>
        </a:graphic>
      </p:graphicFrame>
      <p:sp>
        <p:nvSpPr>
          <p:cNvPr id="5" name="Oval 4">
            <a:extLst>
              <a:ext uri="{FF2B5EF4-FFF2-40B4-BE49-F238E27FC236}">
                <a16:creationId xmlns:a16="http://schemas.microsoft.com/office/drawing/2014/main" id="{D93B7847-E65F-41FA-9D1E-5A0B976DB887}"/>
              </a:ext>
            </a:extLst>
          </p:cNvPr>
          <p:cNvSpPr/>
          <p:nvPr/>
        </p:nvSpPr>
        <p:spPr>
          <a:xfrm>
            <a:off x="6766449" y="2358818"/>
            <a:ext cx="1775535" cy="2867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close up of a map&#10;&#10;Description automatically generated">
            <a:extLst>
              <a:ext uri="{FF2B5EF4-FFF2-40B4-BE49-F238E27FC236}">
                <a16:creationId xmlns:a16="http://schemas.microsoft.com/office/drawing/2014/main" id="{C2AD5C62-7921-48BE-A9C4-CAFB2CEE24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258" t="2561" r="13858" b="3643"/>
          <a:stretch/>
        </p:blipFill>
        <p:spPr>
          <a:xfrm>
            <a:off x="368368" y="2899399"/>
            <a:ext cx="3300470" cy="322991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15C1C7C-C67B-402F-B21D-94A9526B5710}"/>
              </a:ext>
            </a:extLst>
          </p:cNvPr>
          <p:cNvSpPr/>
          <p:nvPr/>
        </p:nvSpPr>
        <p:spPr>
          <a:xfrm>
            <a:off x="4203631" y="2899399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DL analysis of baseline knee X-rays improved the diagnostic performance for prediction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Combined joint training model had significantly higher (p&lt;0.001) AUCs than the machine learning models and deep learning models for all knees</a:t>
            </a:r>
          </a:p>
        </p:txBody>
      </p:sp>
    </p:spTree>
    <p:extLst>
      <p:ext uri="{BB962C8B-B14F-4D97-AF65-F5344CB8AC3E}">
        <p14:creationId xmlns:p14="http://schemas.microsoft.com/office/powerpoint/2010/main" val="16519723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7178" y="5251245"/>
            <a:ext cx="7311683" cy="932766"/>
          </a:xfrm>
        </p:spPr>
        <p:txBody>
          <a:bodyPr>
            <a:normAutofit/>
          </a:bodyPr>
          <a:lstStyle/>
          <a:p>
            <a:r>
              <a:rPr lang="en-US" sz="2400" b="1" spc="300" dirty="0"/>
              <a:t>Video Logo Retrieval based on local Features</a:t>
            </a:r>
          </a:p>
        </p:txBody>
      </p:sp>
    </p:spTree>
    <p:extLst>
      <p:ext uri="{BB962C8B-B14F-4D97-AF65-F5344CB8AC3E}">
        <p14:creationId xmlns:p14="http://schemas.microsoft.com/office/powerpoint/2010/main" val="163427403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655292-73FC-430A-B259-F35B94252B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Video Logo Retrieval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3290217-41FD-451A-A278-4CAED95F2B79}"/>
              </a:ext>
            </a:extLst>
          </p:cNvPr>
          <p:cNvSpPr/>
          <p:nvPr/>
        </p:nvSpPr>
        <p:spPr>
          <a:xfrm>
            <a:off x="198786" y="1827605"/>
            <a:ext cx="87464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Logos typically occupy only a small proportion of the frame, which can lead to failure of popular global signature-based methods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06D0B0E-FEAE-41E7-8FB2-EA6813F44231}"/>
              </a:ext>
            </a:extLst>
          </p:cNvPr>
          <p:cNvSpPr/>
          <p:nvPr/>
        </p:nvSpPr>
        <p:spPr>
          <a:xfrm>
            <a:off x="198786" y="870603"/>
            <a:ext cx="87464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Talked a lot of things on Deep learning.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D01FD4A-E59A-4A78-B558-01AFA2B847B6}"/>
              </a:ext>
            </a:extLst>
          </p:cNvPr>
          <p:cNvSpPr/>
          <p:nvPr/>
        </p:nvSpPr>
        <p:spPr>
          <a:xfrm>
            <a:off x="198786" y="1329118"/>
            <a:ext cx="48205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Deep learning cannot solve all the problems. </a:t>
            </a:r>
            <a:endParaRPr lang="en-US" sz="2000" dirty="0"/>
          </a:p>
        </p:txBody>
      </p:sp>
      <p:pic>
        <p:nvPicPr>
          <p:cNvPr id="4" name="vld">
            <a:hlinkClick r:id="" action="ppaction://media"/>
            <a:extLst>
              <a:ext uri="{FF2B5EF4-FFF2-40B4-BE49-F238E27FC236}">
                <a16:creationId xmlns:a16="http://schemas.microsoft.com/office/drawing/2014/main" id="{23323469-1EB6-40F4-88F9-767E803542E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41033" y="2574776"/>
            <a:ext cx="7316679" cy="4115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469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2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C38F65-3857-462C-868C-C145C8939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Video Logo Retrieval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63A11C5-CB80-4A98-8039-4E7A784AE9E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617" t="39549"/>
          <a:stretch/>
        </p:blipFill>
        <p:spPr>
          <a:xfrm>
            <a:off x="269807" y="2291402"/>
            <a:ext cx="8746428" cy="267839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215B645-D75A-4637-B82F-D78A9F1E3E69}"/>
              </a:ext>
            </a:extLst>
          </p:cNvPr>
          <p:cNvSpPr/>
          <p:nvPr/>
        </p:nvSpPr>
        <p:spPr>
          <a:xfrm>
            <a:off x="980021" y="1082283"/>
            <a:ext cx="246451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Tracking how long each logo in a video </a:t>
            </a: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981DC318-4C98-4EB2-8CFD-49907F992A45}"/>
              </a:ext>
            </a:extLst>
          </p:cNvPr>
          <p:cNvSpPr/>
          <p:nvPr/>
        </p:nvSpPr>
        <p:spPr>
          <a:xfrm>
            <a:off x="4154749" y="1329694"/>
            <a:ext cx="603681" cy="2130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EC8740B-0AAA-46C3-A3D8-AAD1D6EDD57C}"/>
              </a:ext>
            </a:extLst>
          </p:cNvPr>
          <p:cNvSpPr/>
          <p:nvPr/>
        </p:nvSpPr>
        <p:spPr>
          <a:xfrm>
            <a:off x="5353235" y="1236171"/>
            <a:ext cx="246451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Logo retrieval in videos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644F2D8-5A2D-4D97-A24A-42E8E570E3B8}"/>
              </a:ext>
            </a:extLst>
          </p:cNvPr>
          <p:cNvSpPr/>
          <p:nvPr/>
        </p:nvSpPr>
        <p:spPr>
          <a:xfrm>
            <a:off x="628650" y="5451924"/>
            <a:ext cx="8204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We developed an algorithm VLR: VIDEO LOGO RETRIEVAL BASED ON LOCAL FEATURES.</a:t>
            </a:r>
          </a:p>
        </p:txBody>
      </p:sp>
    </p:spTree>
    <p:extLst>
      <p:ext uri="{BB962C8B-B14F-4D97-AF65-F5344CB8AC3E}">
        <p14:creationId xmlns:p14="http://schemas.microsoft.com/office/powerpoint/2010/main" val="373777053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8FAE0-EA0A-44FB-AD3C-C6D6A86231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064" y="94002"/>
            <a:ext cx="8302286" cy="640936"/>
          </a:xfrm>
        </p:spPr>
        <p:txBody>
          <a:bodyPr>
            <a:normAutofit/>
          </a:bodyPr>
          <a:lstStyle/>
          <a:p>
            <a:r>
              <a:rPr lang="en-US" dirty="0"/>
              <a:t>VLR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9543B610-BCC5-4726-A904-7F8B071B76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510" y="1974713"/>
            <a:ext cx="8789840" cy="403547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F53ED21-0D5C-4C7B-8AA0-CF062BF2D244}"/>
              </a:ext>
            </a:extLst>
          </p:cNvPr>
          <p:cNvSpPr/>
          <p:nvPr/>
        </p:nvSpPr>
        <p:spPr>
          <a:xfrm>
            <a:off x="108510" y="1155051"/>
            <a:ext cx="86093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The VLR algorithm consists of three stages: video segmentation, matching, and refinement.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956C39E-6FF9-4913-AB58-ADE147ADD0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16741" y="37730"/>
            <a:ext cx="3594036" cy="275970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94261CB-377A-4147-89B7-9B433F71F8E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60317" y="357403"/>
            <a:ext cx="3616655" cy="261336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3911927-067A-4099-AB21-B05D05E394A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1801382"/>
            <a:ext cx="5017122" cy="2189884"/>
          </a:xfrm>
          <a:prstGeom prst="rect">
            <a:avLst/>
          </a:prstGeom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9BE097B6-FEDA-4EE8-B398-364DB46E1F95}"/>
              </a:ext>
            </a:extLst>
          </p:cNvPr>
          <p:cNvCxnSpPr>
            <a:cxnSpLocks/>
          </p:cNvCxnSpPr>
          <p:nvPr/>
        </p:nvCxnSpPr>
        <p:spPr>
          <a:xfrm flipV="1">
            <a:off x="4672361" y="1155051"/>
            <a:ext cx="691376" cy="12759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3228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4A0902-D7B7-4B0F-9C5A-FDBDF0C684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04338DA-BE37-4A10-BB46-1405CEE58219}"/>
              </a:ext>
            </a:extLst>
          </p:cNvPr>
          <p:cNvSpPr/>
          <p:nvPr/>
        </p:nvSpPr>
        <p:spPr>
          <a:xfrm>
            <a:off x="628650" y="1057397"/>
            <a:ext cx="13563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Dataset: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33C6F372-67A3-4EFD-B046-23D29EE391D5}"/>
                  </a:ext>
                </a:extLst>
              </p:cNvPr>
              <p:cNvSpPr/>
              <p:nvPr/>
            </p:nvSpPr>
            <p:spPr>
              <a:xfrm>
                <a:off x="628650" y="1457507"/>
                <a:ext cx="8408818" cy="20313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SoccerNet:  a dataset of soccer games of European Championships. We randomly selects 45 UEFA games and down-sample one frame a second from the source video images, testing a total of 248,400 images with resolution of 1920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</m:oMath>
                </a14:m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1080 pixels. </a:t>
                </a:r>
              </a:p>
              <a:p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Stanford I2V:  a video database consisting of newscast videos annotated with more than 200 ground-truth queries. We select 200 news videos, most last no longer than 2 minutes. Still, one frame per half second.</a:t>
                </a:r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33C6F372-67A3-4EFD-B046-23D29EE391D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650" y="1457507"/>
                <a:ext cx="8408818" cy="2031325"/>
              </a:xfrm>
              <a:prstGeom prst="rect">
                <a:avLst/>
              </a:prstGeom>
              <a:blipFill>
                <a:blip r:embed="rId3"/>
                <a:stretch>
                  <a:fillRect l="-580" t="-1502" r="-507" b="-39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12E75437-59E1-46E8-9184-CD0D66833D8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1716"/>
          <a:stretch/>
        </p:blipFill>
        <p:spPr>
          <a:xfrm>
            <a:off x="282420" y="3696329"/>
            <a:ext cx="4364590" cy="249592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D90D3E3-9576-4550-9294-4CF805F9BA4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2298"/>
          <a:stretch/>
        </p:blipFill>
        <p:spPr>
          <a:xfrm>
            <a:off x="4647010" y="3696328"/>
            <a:ext cx="4417766" cy="2495922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C393D6F1-A9AA-4C4A-9E2C-8BE381207B12}"/>
              </a:ext>
            </a:extLst>
          </p:cNvPr>
          <p:cNvSpPr/>
          <p:nvPr/>
        </p:nvSpPr>
        <p:spPr>
          <a:xfrm>
            <a:off x="628650" y="5727654"/>
            <a:ext cx="3642267" cy="46459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87B9F1C-3D61-42B7-9199-FB023372309D}"/>
              </a:ext>
            </a:extLst>
          </p:cNvPr>
          <p:cNvSpPr/>
          <p:nvPr/>
        </p:nvSpPr>
        <p:spPr>
          <a:xfrm>
            <a:off x="4873083" y="5687122"/>
            <a:ext cx="3642267" cy="43616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79AA83B-33D0-49E6-A893-DAAEDA71D78C}"/>
              </a:ext>
            </a:extLst>
          </p:cNvPr>
          <p:cNvSpPr/>
          <p:nvPr/>
        </p:nvSpPr>
        <p:spPr>
          <a:xfrm>
            <a:off x="628650" y="5260489"/>
            <a:ext cx="1356306" cy="540114"/>
          </a:xfrm>
          <a:prstGeom prst="rect">
            <a:avLst/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20764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FD877-C2B9-4BFD-880E-827A125E1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Future: SpecNet activation design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1D75744-42D8-4B12-AD98-C0E91DBCDC75}"/>
              </a:ext>
            </a:extLst>
          </p:cNvPr>
          <p:cNvSpPr/>
          <p:nvPr/>
        </p:nvSpPr>
        <p:spPr>
          <a:xfrm>
            <a:off x="762465" y="1091470"/>
            <a:ext cx="708799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SpecNet, activation functions must fulfill the following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design guidelines:</a:t>
            </a:r>
          </a:p>
          <a:p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allow inexpensive gradient calculation.</a:t>
            </a:r>
          </a:p>
          <a:p>
            <a:pPr marL="457200" indent="-457200">
              <a:buAutoNum type="arabicPeriod"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Both g(x) and h(x) are monotonic nondecreasing</a:t>
            </a:r>
          </a:p>
          <a:p>
            <a:pPr marL="457200" indent="-457200">
              <a:buAutoNum type="arabicPeriod"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functions are odd, i.e. g(-x) = -g(x).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699DDF1-E63E-407D-BD8D-CF42491A57AC}"/>
                  </a:ext>
                </a:extLst>
              </p:cNvPr>
              <p:cNvSpPr txBox="1"/>
              <p:nvPr/>
            </p:nvSpPr>
            <p:spPr>
              <a:xfrm>
                <a:off x="3023042" y="4595071"/>
                <a:ext cx="808042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699DDF1-E63E-407D-BD8D-CF42491A57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23042" y="4595071"/>
                <a:ext cx="808042" cy="276999"/>
              </a:xfrm>
              <a:prstGeom prst="rect">
                <a:avLst/>
              </a:prstGeom>
              <a:blipFill>
                <a:blip r:embed="rId3"/>
                <a:stretch>
                  <a:fillRect l="-9091" b="-377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Left Brace 8">
            <a:extLst>
              <a:ext uri="{FF2B5EF4-FFF2-40B4-BE49-F238E27FC236}">
                <a16:creationId xmlns:a16="http://schemas.microsoft.com/office/drawing/2014/main" id="{7B180270-F667-4B61-AECE-AAEA86BEDF40}"/>
              </a:ext>
            </a:extLst>
          </p:cNvPr>
          <p:cNvSpPr/>
          <p:nvPr/>
        </p:nvSpPr>
        <p:spPr>
          <a:xfrm>
            <a:off x="4006396" y="4086800"/>
            <a:ext cx="122663" cy="1293542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6CAF2EE2-F34D-4690-A417-BC74AB407FA9}"/>
                  </a:ext>
                </a:extLst>
              </p:cNvPr>
              <p:cNvSpPr txBox="1"/>
              <p:nvPr/>
            </p:nvSpPr>
            <p:spPr>
              <a:xfrm>
                <a:off x="4304370" y="3948300"/>
                <a:ext cx="1129381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,      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&gt;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6CAF2EE2-F34D-4690-A417-BC74AB407F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4370" y="3948300"/>
                <a:ext cx="1129381" cy="276999"/>
              </a:xfrm>
              <a:prstGeom prst="rect">
                <a:avLst/>
              </a:prstGeom>
              <a:blipFill>
                <a:blip r:embed="rId4"/>
                <a:stretch>
                  <a:fillRect l="-5405" r="-4324" b="-88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485854EB-C01A-4194-A3BD-4CBAFD097799}"/>
                  </a:ext>
                </a:extLst>
              </p:cNvPr>
              <p:cNvSpPr txBox="1"/>
              <p:nvPr/>
            </p:nvSpPr>
            <p:spPr>
              <a:xfrm>
                <a:off x="4304369" y="4555948"/>
                <a:ext cx="1889602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0,      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≤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485854EB-C01A-4194-A3BD-4CBAFD0977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4369" y="4555948"/>
                <a:ext cx="1889602" cy="276999"/>
              </a:xfrm>
              <a:prstGeom prst="rect">
                <a:avLst/>
              </a:prstGeom>
              <a:blipFill>
                <a:blip r:embed="rId5"/>
                <a:stretch>
                  <a:fillRect l="-4194" b="-130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F2CAE083-CF86-4F84-A298-2458BE432565}"/>
                  </a:ext>
                </a:extLst>
              </p:cNvPr>
              <p:cNvSpPr txBox="1"/>
              <p:nvPr/>
            </p:nvSpPr>
            <p:spPr>
              <a:xfrm>
                <a:off x="4304368" y="5199172"/>
                <a:ext cx="1889602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,      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&lt;−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F2CAE083-CF86-4F84-A298-2458BE4325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4368" y="5199172"/>
                <a:ext cx="1889602" cy="276999"/>
              </a:xfrm>
              <a:prstGeom prst="rect">
                <a:avLst/>
              </a:prstGeom>
              <a:blipFill>
                <a:blip r:embed="rId6"/>
                <a:stretch>
                  <a:fillRect l="-1935" b="-88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7899851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5BBFC2-2BF4-4436-95FC-EA03CB7171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Future: SpecNet for MRI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157F117-5817-45DF-842A-12C84B90AF38}"/>
              </a:ext>
            </a:extLst>
          </p:cNvPr>
          <p:cNvSpPr/>
          <p:nvPr/>
        </p:nvSpPr>
        <p:spPr>
          <a:xfrm>
            <a:off x="145090" y="1122625"/>
            <a:ext cx="273386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/>
              <a:t>MR </a:t>
            </a:r>
            <a:r>
              <a:rPr lang="en-US" altLang="zh-CN" sz="2800" dirty="0"/>
              <a:t>Imaging </a:t>
            </a:r>
            <a:r>
              <a:rPr lang="en-US" sz="2800" dirty="0"/>
              <a:t>convolution neural network</a:t>
            </a:r>
          </a:p>
        </p:txBody>
      </p:sp>
      <p:pic>
        <p:nvPicPr>
          <p:cNvPr id="5" name="Picture 4" descr="A picture containing person&#10;&#10;Description automatically generated">
            <a:extLst>
              <a:ext uri="{FF2B5EF4-FFF2-40B4-BE49-F238E27FC236}">
                <a16:creationId xmlns:a16="http://schemas.microsoft.com/office/drawing/2014/main" id="{99884AE2-61E2-4240-9898-A857832F50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3990" y="1439089"/>
            <a:ext cx="2880000" cy="2880000"/>
          </a:xfrm>
          <a:prstGeom prst="rect">
            <a:avLst/>
          </a:prstGeom>
        </p:spPr>
      </p:pic>
      <p:pic>
        <p:nvPicPr>
          <p:cNvPr id="6" name="Picture 5" descr="A close up of a person&#10;&#10;Description automatically generated">
            <a:extLst>
              <a:ext uri="{FF2B5EF4-FFF2-40B4-BE49-F238E27FC236}">
                <a16:creationId xmlns:a16="http://schemas.microsoft.com/office/drawing/2014/main" id="{66629A02-2DE7-4D9E-9CF5-E454E55DAE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4211" y="1765967"/>
            <a:ext cx="2880000" cy="2880000"/>
          </a:xfrm>
          <a:prstGeom prst="rect">
            <a:avLst/>
          </a:prstGeom>
        </p:spPr>
      </p:pic>
      <p:pic>
        <p:nvPicPr>
          <p:cNvPr id="7" name="Picture 6" descr="A person wearing a mask&#10;&#10;Description automatically generated">
            <a:extLst>
              <a:ext uri="{FF2B5EF4-FFF2-40B4-BE49-F238E27FC236}">
                <a16:creationId xmlns:a16="http://schemas.microsoft.com/office/drawing/2014/main" id="{FB157768-1AAB-4CD9-8F99-49B9C6A4F9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10285" y="2151516"/>
            <a:ext cx="2880000" cy="2880000"/>
          </a:xfrm>
          <a:prstGeom prst="rect">
            <a:avLst/>
          </a:prstGeom>
        </p:spPr>
      </p:pic>
      <p:pic>
        <p:nvPicPr>
          <p:cNvPr id="8" name="Picture 7" descr="A close up of a person&#10;&#10;Description automatically generated">
            <a:extLst>
              <a:ext uri="{FF2B5EF4-FFF2-40B4-BE49-F238E27FC236}">
                <a16:creationId xmlns:a16="http://schemas.microsoft.com/office/drawing/2014/main" id="{98E370B7-24D8-428D-B23B-66917139878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32000" y="2507620"/>
            <a:ext cx="2880000" cy="2880000"/>
          </a:xfrm>
          <a:prstGeom prst="rect">
            <a:avLst/>
          </a:prstGeom>
        </p:spPr>
      </p:pic>
      <p:pic>
        <p:nvPicPr>
          <p:cNvPr id="9" name="Picture 8" descr="A picture containing indoor&#10;&#10;Description automatically generated">
            <a:extLst>
              <a:ext uri="{FF2B5EF4-FFF2-40B4-BE49-F238E27FC236}">
                <a16:creationId xmlns:a16="http://schemas.microsoft.com/office/drawing/2014/main" id="{8ABF0FEE-9694-49D8-A01A-01BD0F6C4C9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06057" y="2827570"/>
            <a:ext cx="2880000" cy="2880000"/>
          </a:xfrm>
          <a:prstGeom prst="rect">
            <a:avLst/>
          </a:prstGeom>
        </p:spPr>
      </p:pic>
      <p:pic>
        <p:nvPicPr>
          <p:cNvPr id="10" name="Picture 9" descr="A picture containing indoor, sitting&#10;&#10;Description automatically generated">
            <a:extLst>
              <a:ext uri="{FF2B5EF4-FFF2-40B4-BE49-F238E27FC236}">
                <a16:creationId xmlns:a16="http://schemas.microsoft.com/office/drawing/2014/main" id="{378BFFE6-573F-493E-965E-3AB5D9D6C3F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22230" y="3187793"/>
            <a:ext cx="2880000" cy="2880000"/>
          </a:xfrm>
          <a:prstGeom prst="rect">
            <a:avLst/>
          </a:prstGeom>
        </p:spPr>
      </p:pic>
      <p:pic>
        <p:nvPicPr>
          <p:cNvPr id="11" name="Picture 10" descr="A picture containing person, outdoor&#10;&#10;Description automatically generated">
            <a:extLst>
              <a:ext uri="{FF2B5EF4-FFF2-40B4-BE49-F238E27FC236}">
                <a16:creationId xmlns:a16="http://schemas.microsoft.com/office/drawing/2014/main" id="{EE2F92D7-0F59-4C9B-A1B2-0771B9BA43B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27051" y="3548015"/>
            <a:ext cx="2880000" cy="2880000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700F3A2-1335-44DE-B2FC-A5780A003653}"/>
              </a:ext>
            </a:extLst>
          </p:cNvPr>
          <p:cNvCxnSpPr>
            <a:cxnSpLocks/>
          </p:cNvCxnSpPr>
          <p:nvPr/>
        </p:nvCxnSpPr>
        <p:spPr>
          <a:xfrm flipV="1">
            <a:off x="5722996" y="4182501"/>
            <a:ext cx="2695636" cy="2304161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016726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65EA2F-A26C-485D-B73B-937700D68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Deep learning in medical problems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278391A-3FAB-40DE-A40D-F275F7E01A7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3858"/>
          <a:stretch/>
        </p:blipFill>
        <p:spPr>
          <a:xfrm>
            <a:off x="628650" y="919792"/>
            <a:ext cx="7157067" cy="602153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3768AB7-BF84-4579-8157-81FE322CAA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5370787" y="3422947"/>
            <a:ext cx="5958437" cy="952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3BB65C0-6254-471C-9587-06124681B6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8283" y="3009990"/>
            <a:ext cx="3536087" cy="13849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F3EF359-6F38-4D71-AC64-9BFCDB590B2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58284" y="904652"/>
            <a:ext cx="3536087" cy="185644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3C5A4C3-B918-4C67-918E-11E75A404656}"/>
              </a:ext>
            </a:extLst>
          </p:cNvPr>
          <p:cNvSpPr txBox="1"/>
          <p:nvPr/>
        </p:nvSpPr>
        <p:spPr>
          <a:xfrm>
            <a:off x="1799455" y="2363659"/>
            <a:ext cx="27703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N_std = 4 × 3 × 3 × 3 = 108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F996DAA-2688-4BE4-B282-A506FAB07D52}"/>
              </a:ext>
            </a:extLst>
          </p:cNvPr>
          <p:cNvSpPr/>
          <p:nvPr/>
        </p:nvSpPr>
        <p:spPr>
          <a:xfrm>
            <a:off x="1799455" y="4040765"/>
            <a:ext cx="29995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N_depthwise = 3 × 3 × 3 = 27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DC4B602-4297-45DB-B495-448ADF5C104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46625" y="3009989"/>
            <a:ext cx="3394202" cy="1400108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51FDD57-C61A-424C-848C-FD1687334138}"/>
              </a:ext>
            </a:extLst>
          </p:cNvPr>
          <p:cNvSpPr/>
          <p:nvPr/>
        </p:nvSpPr>
        <p:spPr>
          <a:xfrm>
            <a:off x="5047780" y="4025625"/>
            <a:ext cx="35453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N_pointwise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1 × 1 × 3 × 4 = 12</a:t>
            </a:r>
          </a:p>
        </p:txBody>
      </p:sp>
    </p:spTree>
    <p:extLst>
      <p:ext uri="{BB962C8B-B14F-4D97-AF65-F5344CB8AC3E}">
        <p14:creationId xmlns:p14="http://schemas.microsoft.com/office/powerpoint/2010/main" val="2612601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SpecNet Motivation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F656DE0-0136-4E17-88E0-57B4B2681B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CONVOLUTIONAL NETWORKS</a:t>
            </a:r>
          </a:p>
        </p:txBody>
      </p: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BF30EAF3-3804-4E56-9973-70451950F0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294" y="1720892"/>
            <a:ext cx="4521742" cy="125114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2D68A2E-02CA-420C-A702-ADCF4D8008E7}"/>
              </a:ext>
            </a:extLst>
          </p:cNvPr>
          <p:cNvSpPr/>
          <p:nvPr/>
        </p:nvSpPr>
        <p:spPr>
          <a:xfrm>
            <a:off x="5272709" y="1968173"/>
            <a:ext cx="214033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LeNet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28F6AC-AD12-4409-8086-310FA7F96C5D}"/>
              </a:ext>
            </a:extLst>
          </p:cNvPr>
          <p:cNvSpPr/>
          <p:nvPr/>
        </p:nvSpPr>
        <p:spPr>
          <a:xfrm>
            <a:off x="5480099" y="3499095"/>
            <a:ext cx="214033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AlexNet</a:t>
            </a:r>
          </a:p>
        </p:txBody>
      </p:sp>
      <p:pic>
        <p:nvPicPr>
          <p:cNvPr id="14" name="Picture 13" descr="A close up of a map&#10;&#10;Description automatically generated">
            <a:extLst>
              <a:ext uri="{FF2B5EF4-FFF2-40B4-BE49-F238E27FC236}">
                <a16:creationId xmlns:a16="http://schemas.microsoft.com/office/drawing/2014/main" id="{F6E461E2-58ED-4976-B554-070A8BE275C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9065" b="13732"/>
          <a:stretch/>
        </p:blipFill>
        <p:spPr>
          <a:xfrm>
            <a:off x="623614" y="3088689"/>
            <a:ext cx="4523422" cy="1738598"/>
          </a:xfrm>
          <a:prstGeom prst="rect">
            <a:avLst/>
          </a:prstGeom>
        </p:spPr>
      </p:pic>
      <p:pic>
        <p:nvPicPr>
          <p:cNvPr id="16" name="Picture 15" descr="A picture containing text&#10;&#10;Description automatically generated">
            <a:extLst>
              <a:ext uri="{FF2B5EF4-FFF2-40B4-BE49-F238E27FC236}">
                <a16:creationId xmlns:a16="http://schemas.microsoft.com/office/drawing/2014/main" id="{CD7730FC-C065-40FA-9AC2-068AB3B2684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9973" b="18913"/>
          <a:stretch/>
        </p:blipFill>
        <p:spPr>
          <a:xfrm>
            <a:off x="623614" y="4915587"/>
            <a:ext cx="4523422" cy="1557314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E96830AB-265B-4ACD-8D1A-1153DF89598C}"/>
              </a:ext>
            </a:extLst>
          </p:cNvPr>
          <p:cNvSpPr/>
          <p:nvPr/>
        </p:nvSpPr>
        <p:spPr>
          <a:xfrm>
            <a:off x="5480099" y="5340301"/>
            <a:ext cx="214033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Vgg16</a:t>
            </a:r>
          </a:p>
        </p:txBody>
      </p:sp>
    </p:spTree>
    <p:extLst>
      <p:ext uri="{BB962C8B-B14F-4D97-AF65-F5344CB8AC3E}">
        <p14:creationId xmlns:p14="http://schemas.microsoft.com/office/powerpoint/2010/main" val="82141882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250911-E1EA-4BB7-AB23-7AEFCDAA13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206" y="121930"/>
            <a:ext cx="7886700" cy="640936"/>
          </a:xfrm>
        </p:spPr>
        <p:txBody>
          <a:bodyPr/>
          <a:lstStyle/>
          <a:p>
            <a:r>
              <a:rPr lang="en-US" dirty="0"/>
              <a:t>Future: SpecNet in VLR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D375DF2-8536-4C3C-9225-2B7A036E080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918" t="6793" b="10184"/>
          <a:stretch/>
        </p:blipFill>
        <p:spPr>
          <a:xfrm>
            <a:off x="2535651" y="1898632"/>
            <a:ext cx="6448093" cy="313410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AE98282-12FC-4562-B129-AA7D3EF710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0716" y="2176134"/>
            <a:ext cx="6457283" cy="323575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85DA8BC-F7DF-48D1-874A-E88304B0B3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4161" y="2645971"/>
            <a:ext cx="6448094" cy="323118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2FAC5D6-81B7-4F5B-BB88-7ACC33A5FC1E}"/>
              </a:ext>
            </a:extLst>
          </p:cNvPr>
          <p:cNvSpPr txBox="1"/>
          <p:nvPr/>
        </p:nvSpPr>
        <p:spPr>
          <a:xfrm rot="19834583">
            <a:off x="6294708" y="593453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…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0B7ADCE-56BD-41B2-A30E-95F8D54A336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3857" y="3465684"/>
            <a:ext cx="6025840" cy="304946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4395725-F218-4463-8EEA-8C7EFA8A4F88}"/>
              </a:ext>
            </a:extLst>
          </p:cNvPr>
          <p:cNvSpPr/>
          <p:nvPr/>
        </p:nvSpPr>
        <p:spPr>
          <a:xfrm>
            <a:off x="339205" y="944525"/>
            <a:ext cx="435708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Detection in videos not images – 3D convolution</a:t>
            </a:r>
          </a:p>
        </p:txBody>
      </p:sp>
    </p:spTree>
    <p:extLst>
      <p:ext uri="{BB962C8B-B14F-4D97-AF65-F5344CB8AC3E}">
        <p14:creationId xmlns:p14="http://schemas.microsoft.com/office/powerpoint/2010/main" val="1378156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7C4C17-81EB-4470-B15A-2D3BBDD427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30587A-B568-4DA7-A277-C8C0EF6F3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18710"/>
            <a:ext cx="7886700" cy="5048918"/>
          </a:xfrm>
        </p:spPr>
        <p:txBody>
          <a:bodyPr>
            <a:normAutofit/>
          </a:bodyPr>
          <a:lstStyle/>
          <a:p>
            <a:r>
              <a:rPr lang="nl-NL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Bochen Guan</a:t>
            </a:r>
            <a:r>
              <a:rPr lang="nl-NL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Jinnian Zhang, et al. 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SpecNet: Spectral Domain Convolutional Neural Network " 2020 IEEE International Symposium on Performance Analysis of Systems and Software (ISPASS). IEEE, 2020.</a:t>
            </a:r>
          </a:p>
          <a:p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Liu Fang, </a:t>
            </a:r>
            <a:r>
              <a:rPr lang="en-US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Bochen Guan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et al. "Fully automated diagnosis of anterior cruciate ligament tears on knee MR images by using deep learning." Radiology: Artificial Intelligence 1.3 (2019): 180091.</a:t>
            </a:r>
          </a:p>
          <a:p>
            <a:r>
              <a:rPr lang="en-US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Bochen Guan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Liu Fang, et al. "Deep learning risk assessment models for predicting progression of radiographic medial joint space loss over a 48-MONTH follow-up period." Osteoarthritis and Cartilage (2020).</a:t>
            </a:r>
          </a:p>
          <a:p>
            <a:r>
              <a:rPr lang="en-US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Bochen Guan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Hanrong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Ye, et al. "Video Logo Retrieval based on local Features." 2020 IEEE International Conference on Image Processing (ICIP). IEEE, 2020.</a:t>
            </a:r>
          </a:p>
          <a:p>
            <a:r>
              <a:rPr lang="en-US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Bergstra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James, et al. "Theano: Deep learning on </a:t>
            </a:r>
            <a:r>
              <a:rPr lang="en-US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gpus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with python." NIPS 2011, </a:t>
            </a:r>
            <a:r>
              <a:rPr lang="en-US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BigLearning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Workshop, Granada, Spain. Vol. 3. Microtome Publishing., 2011.</a:t>
            </a:r>
          </a:p>
          <a:p>
            <a:r>
              <a:rPr lang="en-US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Bottou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Léon. 2010. Large-Scale Machine Learning with Stochastic Gradient Descent.</a:t>
            </a:r>
          </a:p>
          <a:p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Abtahi, </a:t>
            </a:r>
            <a:r>
              <a:rPr lang="en-US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Tahmid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Amey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Kulkarni, and </a:t>
            </a:r>
            <a:r>
              <a:rPr lang="en-US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Tinoosh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Mohsenin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"Accelerating convolutional neural network with FFT on tiny cores." 2017 IEEE International Symposium on Circuits and Systems (ISCAS). IEEE, 2017.Arevalo, John, et al. Computer Methods and Programs in Biomedicine 127:248–257.</a:t>
            </a:r>
          </a:p>
          <a:p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Huang, Gao, et al. "Densely connected convolutional networks." Proceedings of the IEEE conference on computer vision and pattern recognition. 2017.</a:t>
            </a:r>
          </a:p>
          <a:p>
            <a:endParaRPr lang="en-US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952560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4296394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FEF8CB-6E36-44B8-A981-EE96BA284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SpecNet Motivation</a:t>
            </a:r>
            <a:endParaRPr lang="en-US" dirty="0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00C5649E-F5BC-4BF6-B884-ED1421154B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091" y="1112629"/>
            <a:ext cx="2460109" cy="565136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72E094D-7A24-4AD8-8D85-752B70CC42C8}"/>
              </a:ext>
            </a:extLst>
          </p:cNvPr>
          <p:cNvSpPr/>
          <p:nvPr/>
        </p:nvSpPr>
        <p:spPr>
          <a:xfrm>
            <a:off x="389624" y="5745371"/>
            <a:ext cx="214033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spc="50" dirty="0" err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ResNet</a:t>
            </a:r>
            <a:endParaRPr lang="en-US" sz="40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DCA4C3B-0547-4993-B629-D3834FB703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9226" y="1118333"/>
            <a:ext cx="5680824" cy="207468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3EC05C8-36C4-4538-8529-2A8E528FE0D8}"/>
              </a:ext>
            </a:extLst>
          </p:cNvPr>
          <p:cNvSpPr/>
          <p:nvPr/>
        </p:nvSpPr>
        <p:spPr>
          <a:xfrm>
            <a:off x="5368548" y="1081816"/>
            <a:ext cx="27385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Inception</a:t>
            </a:r>
          </a:p>
        </p:txBody>
      </p:sp>
      <p:pic>
        <p:nvPicPr>
          <p:cNvPr id="12" name="Picture 11" descr="A close up of a piano&#10;&#10;Description automatically generated">
            <a:extLst>
              <a:ext uri="{FF2B5EF4-FFF2-40B4-BE49-F238E27FC236}">
                <a16:creationId xmlns:a16="http://schemas.microsoft.com/office/drawing/2014/main" id="{2678528C-2B28-456E-9126-F2B9F7D595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07344" y="3576409"/>
            <a:ext cx="5447032" cy="293370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0F06FDBB-492E-4727-BD08-FEFB12640C87}"/>
              </a:ext>
            </a:extLst>
          </p:cNvPr>
          <p:cNvSpPr/>
          <p:nvPr/>
        </p:nvSpPr>
        <p:spPr>
          <a:xfrm>
            <a:off x="5820716" y="5240558"/>
            <a:ext cx="2886526" cy="7316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DenseNet</a:t>
            </a:r>
          </a:p>
        </p:txBody>
      </p:sp>
    </p:spTree>
    <p:extLst>
      <p:ext uri="{BB962C8B-B14F-4D97-AF65-F5344CB8AC3E}">
        <p14:creationId xmlns:p14="http://schemas.microsoft.com/office/powerpoint/2010/main" val="18699360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624E3-DCBD-4B8F-A7A0-A91CD49A3E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Motivation</a:t>
            </a:r>
            <a:endParaRPr lang="en-US" dirty="0"/>
          </a:p>
        </p:txBody>
      </p:sp>
      <p:pic>
        <p:nvPicPr>
          <p:cNvPr id="7" name="Picture 6" descr="A picture containing text, map&#10;&#10;Description automatically generated">
            <a:extLst>
              <a:ext uri="{FF2B5EF4-FFF2-40B4-BE49-F238E27FC236}">
                <a16:creationId xmlns:a16="http://schemas.microsoft.com/office/drawing/2014/main" id="{2FB92A3E-1D9C-4FB7-BBD7-5D78D46ED3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41" y="934247"/>
            <a:ext cx="8974318" cy="6001574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5D066B10-D4DA-4540-B6B4-5CB71314949A}"/>
              </a:ext>
            </a:extLst>
          </p:cNvPr>
          <p:cNvCxnSpPr>
            <a:cxnSpLocks/>
          </p:cNvCxnSpPr>
          <p:nvPr/>
        </p:nvCxnSpPr>
        <p:spPr>
          <a:xfrm flipH="1" flipV="1">
            <a:off x="2759696" y="2898241"/>
            <a:ext cx="216817" cy="2168165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0BC18452-87E2-45FB-BE9C-3B2C4BE0CE13}"/>
              </a:ext>
            </a:extLst>
          </p:cNvPr>
          <p:cNvCxnSpPr>
            <a:cxnSpLocks/>
          </p:cNvCxnSpPr>
          <p:nvPr/>
        </p:nvCxnSpPr>
        <p:spPr>
          <a:xfrm flipH="1">
            <a:off x="2868105" y="2776752"/>
            <a:ext cx="1974916" cy="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4DBE3239-DAA9-41C8-A164-0860302D4D96}"/>
              </a:ext>
            </a:extLst>
          </p:cNvPr>
          <p:cNvSpPr txBox="1"/>
          <p:nvPr/>
        </p:nvSpPr>
        <p:spPr>
          <a:xfrm>
            <a:off x="4572000" y="5014482"/>
            <a:ext cx="44871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2060"/>
                </a:solidFill>
              </a:rPr>
              <a:t>The accuracy of models becomes higher;</a:t>
            </a:r>
          </a:p>
          <a:p>
            <a:r>
              <a:rPr lang="en-US" dirty="0">
                <a:solidFill>
                  <a:srgbClr val="002060"/>
                </a:solidFill>
              </a:rPr>
              <a:t>the size of the model becomes smaller;</a:t>
            </a:r>
          </a:p>
          <a:p>
            <a:r>
              <a:rPr lang="en-US" dirty="0">
                <a:solidFill>
                  <a:srgbClr val="002060"/>
                </a:solidFill>
              </a:rPr>
              <a:t>the algorithm becomes faster</a:t>
            </a:r>
          </a:p>
        </p:txBody>
      </p:sp>
    </p:spTree>
    <p:extLst>
      <p:ext uri="{BB962C8B-B14F-4D97-AF65-F5344CB8AC3E}">
        <p14:creationId xmlns:p14="http://schemas.microsoft.com/office/powerpoint/2010/main" val="15773239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F3666BC-FFA5-4373-8B25-DC3750FAF8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011" y="1560383"/>
            <a:ext cx="6070862" cy="299039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FBFF79-2900-47DE-B3DF-3845AA7F9F4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4256" r="26808" b="78708"/>
          <a:stretch/>
        </p:blipFill>
        <p:spPr>
          <a:xfrm>
            <a:off x="2002979" y="4294900"/>
            <a:ext cx="6620094" cy="169524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8FE7044-7242-42C8-A1A2-BF7F07FD9AF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43420"/>
          <a:stretch/>
        </p:blipFill>
        <p:spPr>
          <a:xfrm>
            <a:off x="2008378" y="4304623"/>
            <a:ext cx="6620094" cy="222895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21516D6-81CD-4B35-A8BF-F7F7ABD60A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44562E-0C4C-4665-B20A-1A3D19D604E9}"/>
              </a:ext>
            </a:extLst>
          </p:cNvPr>
          <p:cNvSpPr txBox="1"/>
          <p:nvPr/>
        </p:nvSpPr>
        <p:spPr>
          <a:xfrm>
            <a:off x="628649" y="1098718"/>
            <a:ext cx="71484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2060"/>
                </a:solidFill>
              </a:rPr>
              <a:t>What have we lost here? Is there any sacrifice?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5D60E15-F95E-46CB-8A0D-6645C8901A59}"/>
              </a:ext>
            </a:extLst>
          </p:cNvPr>
          <p:cNvSpPr/>
          <p:nvPr/>
        </p:nvSpPr>
        <p:spPr>
          <a:xfrm>
            <a:off x="957702" y="3925568"/>
            <a:ext cx="64903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“You have to leave something behind to go forward”</a:t>
            </a:r>
          </a:p>
        </p:txBody>
      </p:sp>
    </p:spTree>
    <p:extLst>
      <p:ext uri="{BB962C8B-B14F-4D97-AF65-F5344CB8AC3E}">
        <p14:creationId xmlns:p14="http://schemas.microsoft.com/office/powerpoint/2010/main" val="700518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CE9F5F-320F-4534-9626-B048D122E5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3730"/>
            <a:ext cx="7886700" cy="640936"/>
          </a:xfrm>
        </p:spPr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E0A174-D012-4867-882D-D3DF3BB9D076}"/>
              </a:ext>
            </a:extLst>
          </p:cNvPr>
          <p:cNvSpPr txBox="1"/>
          <p:nvPr/>
        </p:nvSpPr>
        <p:spPr>
          <a:xfrm>
            <a:off x="628650" y="1078827"/>
            <a:ext cx="15680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An Example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7F9A068-E36B-47B8-A615-DF5D99DA8D19}"/>
              </a:ext>
            </a:extLst>
          </p:cNvPr>
          <p:cNvSpPr/>
          <p:nvPr/>
        </p:nvSpPr>
        <p:spPr>
          <a:xfrm>
            <a:off x="2285665" y="986494"/>
            <a:ext cx="288652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DenseNet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C05C807-4551-4842-8940-ADC5D3279E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446317" y="2913493"/>
            <a:ext cx="4774996" cy="2379966"/>
          </a:xfrm>
          <a:prstGeom prst="rect">
            <a:avLst/>
          </a:prstGeom>
        </p:spPr>
      </p:pic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178188CD-EDAA-4FFE-B0F2-A5B0A98DC9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6679747"/>
              </p:ext>
            </p:extLst>
          </p:nvPr>
        </p:nvGraphicFramePr>
        <p:xfrm>
          <a:off x="5184725" y="1813097"/>
          <a:ext cx="2196428" cy="46012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6428">
                  <a:extLst>
                    <a:ext uri="{9D8B030D-6E8A-4147-A177-3AD203B41FA5}">
                      <a16:colId xmlns:a16="http://schemas.microsoft.com/office/drawing/2014/main" val="1126120629"/>
                    </a:ext>
                  </a:extLst>
                </a:gridCol>
              </a:tblGrid>
              <a:tr h="628746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Feature Map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6555677"/>
                  </a:ext>
                </a:extLst>
              </a:tr>
              <a:tr h="954999">
                <a:tc>
                  <a:txBody>
                    <a:bodyPr/>
                    <a:lstStyle/>
                    <a:p>
                      <a:pPr algn="ctr"/>
                      <a:r>
                        <a:rPr lang="en-US" sz="20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64×224×224×12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6026700"/>
                  </a:ext>
                </a:extLst>
              </a:tr>
              <a:tr h="954999">
                <a:tc>
                  <a:txBody>
                    <a:bodyPr/>
                    <a:lstStyle/>
                    <a:p>
                      <a:pPr marL="0" marR="0" lvl="0" indent="0" algn="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64×224×224×(12</a:t>
                      </a:r>
                      <a:r>
                        <a:rPr lang="en-US" altLang="zh-CN" sz="20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+12)</a:t>
                      </a:r>
                      <a:endParaRPr lang="en-US" sz="20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1875157"/>
                  </a:ext>
                </a:extLst>
              </a:tr>
              <a:tr h="954999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64×224×224×(12×3)</a:t>
                      </a:r>
                    </a:p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8885722"/>
                  </a:ext>
                </a:extLst>
              </a:tr>
              <a:tr h="954999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64×224×224×(12×4)</a:t>
                      </a:r>
                    </a:p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4913163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61FFB034-E085-4E63-AB52-95838166F3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6787732"/>
              </p:ext>
            </p:extLst>
          </p:nvPr>
        </p:nvGraphicFramePr>
        <p:xfrm>
          <a:off x="3121809" y="1813097"/>
          <a:ext cx="2196428" cy="44552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6428">
                  <a:extLst>
                    <a:ext uri="{9D8B030D-6E8A-4147-A177-3AD203B41FA5}">
                      <a16:colId xmlns:a16="http://schemas.microsoft.com/office/drawing/2014/main" val="1126120629"/>
                    </a:ext>
                  </a:extLst>
                </a:gridCol>
              </a:tblGrid>
              <a:tr h="628746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Parameters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6555677"/>
                  </a:ext>
                </a:extLst>
              </a:tr>
              <a:tr h="961534">
                <a:tc>
                  <a:txBody>
                    <a:bodyPr/>
                    <a:lstStyle/>
                    <a:p>
                      <a:pPr algn="ctr"/>
                      <a:r>
                        <a:rPr lang="en-US" sz="20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3×3×6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6026700"/>
                  </a:ext>
                </a:extLst>
              </a:tr>
              <a:tr h="954999">
                <a:tc>
                  <a:txBody>
                    <a:bodyPr/>
                    <a:lstStyle/>
                    <a:p>
                      <a:pPr algn="ctr"/>
                      <a:r>
                        <a:rPr lang="en-US" sz="20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3×3×6</a:t>
                      </a:r>
                    </a:p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1875157"/>
                  </a:ext>
                </a:extLst>
              </a:tr>
              <a:tr h="954999">
                <a:tc>
                  <a:txBody>
                    <a:bodyPr/>
                    <a:lstStyle/>
                    <a:p>
                      <a:pPr algn="ctr"/>
                      <a:r>
                        <a:rPr lang="en-US" sz="20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3×3×6</a:t>
                      </a:r>
                    </a:p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8885722"/>
                  </a:ext>
                </a:extLst>
              </a:tr>
              <a:tr h="954999">
                <a:tc>
                  <a:txBody>
                    <a:bodyPr/>
                    <a:lstStyle/>
                    <a:p>
                      <a:pPr algn="ctr"/>
                      <a:r>
                        <a:rPr lang="en-US" sz="20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3×3×6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4913163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9359CF1A-189D-482F-99CF-0263AD81AFAF}"/>
              </a:ext>
            </a:extLst>
          </p:cNvPr>
          <p:cNvSpPr txBox="1"/>
          <p:nvPr/>
        </p:nvSpPr>
        <p:spPr>
          <a:xfrm>
            <a:off x="7574041" y="2318026"/>
            <a:ext cx="13516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&gt;1GB for</a:t>
            </a:r>
          </a:p>
          <a:p>
            <a:pPr algn="ctr"/>
            <a:r>
              <a:rPr lang="en-US" dirty="0"/>
              <a:t> each block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F9D3208-957D-45D8-8C1A-FA82C26A8101}"/>
              </a:ext>
            </a:extLst>
          </p:cNvPr>
          <p:cNvSpPr txBox="1"/>
          <p:nvPr/>
        </p:nvSpPr>
        <p:spPr>
          <a:xfrm>
            <a:off x="7381153" y="3288385"/>
            <a:ext cx="18432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Usually we have</a:t>
            </a:r>
          </a:p>
          <a:p>
            <a:pPr algn="ctr"/>
            <a:r>
              <a:rPr lang="en-US" dirty="0"/>
              <a:t> 4 or 5 dense block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666DAC3-1419-4AD6-AA91-735E70DB84A0}"/>
              </a:ext>
            </a:extLst>
          </p:cNvPr>
          <p:cNvSpPr txBox="1"/>
          <p:nvPr/>
        </p:nvSpPr>
        <p:spPr>
          <a:xfrm>
            <a:off x="7381153" y="4641114"/>
            <a:ext cx="18432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Operations:</a:t>
            </a:r>
          </a:p>
          <a:p>
            <a:pPr algn="ctr"/>
            <a:r>
              <a:rPr lang="en-US" dirty="0"/>
              <a:t>Copy;</a:t>
            </a:r>
          </a:p>
          <a:p>
            <a:pPr algn="ctr"/>
            <a:r>
              <a:rPr lang="en-US" dirty="0"/>
              <a:t>Computation;</a:t>
            </a:r>
          </a:p>
          <a:p>
            <a:pPr algn="ctr"/>
            <a:r>
              <a:rPr lang="en-US" dirty="0"/>
              <a:t>…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2D75D5E-713F-474B-A5A1-4FE0679CEE10}"/>
              </a:ext>
            </a:extLst>
          </p:cNvPr>
          <p:cNvSpPr/>
          <p:nvPr/>
        </p:nvSpPr>
        <p:spPr>
          <a:xfrm>
            <a:off x="3777285" y="6022085"/>
            <a:ext cx="501130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Real Implementation &gt; 18GB! </a:t>
            </a:r>
          </a:p>
        </p:txBody>
      </p:sp>
      <p:pic>
        <p:nvPicPr>
          <p:cNvPr id="9" name="Picture 8" descr="A close up of electronics&#10;&#10;Description automatically generated">
            <a:extLst>
              <a:ext uri="{FF2B5EF4-FFF2-40B4-BE49-F238E27FC236}">
                <a16:creationId xmlns:a16="http://schemas.microsoft.com/office/drawing/2014/main" id="{08CAF6AF-AEE9-4CED-8AF3-ACB6CADE0D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6103" y="955011"/>
            <a:ext cx="2217540" cy="1521933"/>
          </a:xfrm>
          <a:prstGeom prst="rect">
            <a:avLst/>
          </a:prstGeom>
        </p:spPr>
      </p:pic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B9B78343-40F3-4210-8853-387E647B89AE}"/>
              </a:ext>
            </a:extLst>
          </p:cNvPr>
          <p:cNvCxnSpPr/>
          <p:nvPr/>
        </p:nvCxnSpPr>
        <p:spPr>
          <a:xfrm flipV="1">
            <a:off x="6453352" y="2070538"/>
            <a:ext cx="777765" cy="406406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E5195523-8C04-4207-9287-3703CAE90208}"/>
              </a:ext>
            </a:extLst>
          </p:cNvPr>
          <p:cNvCxnSpPr>
            <a:cxnSpLocks/>
          </p:cNvCxnSpPr>
          <p:nvPr/>
        </p:nvCxnSpPr>
        <p:spPr>
          <a:xfrm flipV="1">
            <a:off x="6356226" y="2222938"/>
            <a:ext cx="874891" cy="1206062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399CDEE6-91BA-453A-B241-90277F96A25F}"/>
              </a:ext>
            </a:extLst>
          </p:cNvPr>
          <p:cNvCxnSpPr>
            <a:cxnSpLocks/>
          </p:cNvCxnSpPr>
          <p:nvPr/>
        </p:nvCxnSpPr>
        <p:spPr>
          <a:xfrm flipV="1">
            <a:off x="6234640" y="2318026"/>
            <a:ext cx="1071451" cy="2142447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DB832DB4-4B05-49CE-844D-DC29DDEBC117}"/>
              </a:ext>
            </a:extLst>
          </p:cNvPr>
          <p:cNvCxnSpPr>
            <a:cxnSpLocks/>
          </p:cNvCxnSpPr>
          <p:nvPr/>
        </p:nvCxnSpPr>
        <p:spPr>
          <a:xfrm flipV="1">
            <a:off x="6356226" y="2445343"/>
            <a:ext cx="1015571" cy="3083561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8843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D0567E-8985-458C-AB14-47F6A2E156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4A7506-0DC9-48E6-8355-6A8FDA378B11}"/>
              </a:ext>
            </a:extLst>
          </p:cNvPr>
          <p:cNvSpPr txBox="1"/>
          <p:nvPr/>
        </p:nvSpPr>
        <p:spPr>
          <a:xfrm>
            <a:off x="628650" y="1186926"/>
            <a:ext cx="45278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 How about deeper network?</a:t>
            </a:r>
          </a:p>
          <a:p>
            <a:pPr algn="ctr"/>
            <a:endParaRPr lang="en-US" sz="2400" dirty="0"/>
          </a:p>
          <a:p>
            <a:pPr algn="ctr"/>
            <a:r>
              <a:rPr lang="en-US" sz="2400" dirty="0"/>
              <a:t> How about 3D convolution?</a:t>
            </a:r>
          </a:p>
          <a:p>
            <a:pPr algn="ctr"/>
            <a:endParaRPr lang="en-US" sz="2400" dirty="0"/>
          </a:p>
          <a:p>
            <a:pPr algn="ctr"/>
            <a:r>
              <a:rPr lang="en-US" sz="2400" dirty="0"/>
              <a:t>How about 3D DenseNet?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9D90542-47E9-41F2-A4F6-8AF4936B2B94}"/>
              </a:ext>
            </a:extLst>
          </p:cNvPr>
          <p:cNvSpPr/>
          <p:nvPr/>
        </p:nvSpPr>
        <p:spPr>
          <a:xfrm>
            <a:off x="1901237" y="3732083"/>
            <a:ext cx="534152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Real Implementation : 6*18GB? </a:t>
            </a:r>
          </a:p>
        </p:txBody>
      </p:sp>
    </p:spTree>
    <p:extLst>
      <p:ext uri="{BB962C8B-B14F-4D97-AF65-F5344CB8AC3E}">
        <p14:creationId xmlns:p14="http://schemas.microsoft.com/office/powerpoint/2010/main" val="319289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theme1.xml><?xml version="1.0" encoding="utf-8"?>
<a:theme xmlns:a="http://schemas.openxmlformats.org/drawingml/2006/main" name="Standard_Lake">
  <a:themeElements>
    <a:clrScheme name="UWBrand">
      <a:dk1>
        <a:sysClr val="windowText" lastClr="000000"/>
      </a:dk1>
      <a:lt1>
        <a:srgbClr val="FFFFFF"/>
      </a:lt1>
      <a:dk2>
        <a:srgbClr val="FFFFFF"/>
      </a:dk2>
      <a:lt2>
        <a:srgbClr val="FFFFFF"/>
      </a:lt2>
      <a:accent1>
        <a:srgbClr val="C5050C"/>
      </a:accent1>
      <a:accent2>
        <a:srgbClr val="FF8000"/>
      </a:accent2>
      <a:accent3>
        <a:srgbClr val="FFBF00"/>
      </a:accent3>
      <a:accent4>
        <a:srgbClr val="97B85F"/>
      </a:accent4>
      <a:accent5>
        <a:srgbClr val="6B9999"/>
      </a:accent5>
      <a:accent6>
        <a:srgbClr val="386666"/>
      </a:accent6>
      <a:hlink>
        <a:srgbClr val="0479A8"/>
      </a:hlink>
      <a:folHlink>
        <a:srgbClr val="0479A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tandard_Lake" id="{78104EA4-C2E9-8645-938C-70FEFA0AE152}" vid="{03ADA09F-A2B8-124D-B5C9-7F3B60520BD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Standard_Lake</Template>
  <TotalTime>2333</TotalTime>
  <Words>1895</Words>
  <Application>Microsoft Office PowerPoint</Application>
  <PresentationFormat>On-screen Show (4:3)</PresentationFormat>
  <Paragraphs>391</Paragraphs>
  <Slides>42</Slides>
  <Notes>41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9" baseType="lpstr">
      <vt:lpstr>等线</vt:lpstr>
      <vt:lpstr>Arial</vt:lpstr>
      <vt:lpstr>Calibri</vt:lpstr>
      <vt:lpstr>Cambria Math</vt:lpstr>
      <vt:lpstr>Times New Roman</vt:lpstr>
      <vt:lpstr>Wingdings</vt:lpstr>
      <vt:lpstr>Standard_Lake</vt:lpstr>
      <vt:lpstr>Final Defense</vt:lpstr>
      <vt:lpstr>Content</vt:lpstr>
      <vt:lpstr>SpecNet: Spectral Domain Convolutional Neural Network</vt:lpstr>
      <vt:lpstr>SpecNet Motivation</vt:lpstr>
      <vt:lpstr>SpecNet Motivation</vt:lpstr>
      <vt:lpstr>Motivation</vt:lpstr>
      <vt:lpstr>Motivation</vt:lpstr>
      <vt:lpstr>Motivation</vt:lpstr>
      <vt:lpstr>Motivation</vt:lpstr>
      <vt:lpstr>SpecNet</vt:lpstr>
      <vt:lpstr>SpecNet</vt:lpstr>
      <vt:lpstr>Related Work</vt:lpstr>
      <vt:lpstr>Related Work</vt:lpstr>
      <vt:lpstr>SpecNet</vt:lpstr>
      <vt:lpstr>SpecNet</vt:lpstr>
      <vt:lpstr>SpecNet</vt:lpstr>
      <vt:lpstr>SpecNet</vt:lpstr>
      <vt:lpstr>Datasets, Training, Results</vt:lpstr>
      <vt:lpstr>Datasets, Training, Results</vt:lpstr>
      <vt:lpstr>Datasets, Training, Results</vt:lpstr>
      <vt:lpstr>Datasets, Training, Results</vt:lpstr>
      <vt:lpstr>SpecNet</vt:lpstr>
      <vt:lpstr>Deep learning in medical problems. Also application of SpecNet </vt:lpstr>
      <vt:lpstr>Deep learning in medical problems</vt:lpstr>
      <vt:lpstr>Deep learning in medical problems</vt:lpstr>
      <vt:lpstr>Deep learning in medical problems</vt:lpstr>
      <vt:lpstr>Deep learning in medical problems</vt:lpstr>
      <vt:lpstr>Deep learning in medical problems</vt:lpstr>
      <vt:lpstr>Deep learning in medical problems</vt:lpstr>
      <vt:lpstr>Deep learning in medical problems</vt:lpstr>
      <vt:lpstr>Deep learning in medical problems</vt:lpstr>
      <vt:lpstr>Video Logo Retrieval based on local Features</vt:lpstr>
      <vt:lpstr>Video Logo Retrieval</vt:lpstr>
      <vt:lpstr>Video Logo Retrieval</vt:lpstr>
      <vt:lpstr>VLR</vt:lpstr>
      <vt:lpstr>Experiment</vt:lpstr>
      <vt:lpstr>Future: SpecNet activation design </vt:lpstr>
      <vt:lpstr>Future: SpecNet for MRI</vt:lpstr>
      <vt:lpstr>Deep learning in medical problems</vt:lpstr>
      <vt:lpstr>Future: SpecNet in VLR</vt:lpstr>
      <vt:lpstr>Reference 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UNIVERSITY FACTS</dc:title>
  <dc:creator>Microsoft Office User</dc:creator>
  <cp:lastModifiedBy>Peter Guan</cp:lastModifiedBy>
  <cp:revision>205</cp:revision>
  <dcterms:created xsi:type="dcterms:W3CDTF">2017-11-07T17:07:58Z</dcterms:created>
  <dcterms:modified xsi:type="dcterms:W3CDTF">2020-06-24T17:45:27Z</dcterms:modified>
</cp:coreProperties>
</file>